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95" r:id="rId1"/>
  </p:sldMasterIdLst>
  <p:notesMasterIdLst>
    <p:notesMasterId r:id="rId16"/>
  </p:notesMasterIdLst>
  <p:sldIdLst>
    <p:sldId id="261" r:id="rId2"/>
    <p:sldId id="272" r:id="rId3"/>
    <p:sldId id="271" r:id="rId4"/>
    <p:sldId id="270" r:id="rId5"/>
    <p:sldId id="268" r:id="rId6"/>
    <p:sldId id="269" r:id="rId7"/>
    <p:sldId id="262" r:id="rId8"/>
    <p:sldId id="264" r:id="rId9"/>
    <p:sldId id="265" r:id="rId10"/>
    <p:sldId id="266" r:id="rId11"/>
    <p:sldId id="267" r:id="rId12"/>
    <p:sldId id="257" r:id="rId13"/>
    <p:sldId id="259" r:id="rId14"/>
    <p:sldId id="260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MOU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699"/>
    <p:restoredTop sz="96208"/>
  </p:normalViewPr>
  <p:slideViewPr>
    <p:cSldViewPr snapToGrid="0" snapToObjects="1">
      <p:cViewPr>
        <p:scale>
          <a:sx n="98" d="100"/>
          <a:sy n="98" d="100"/>
        </p:scale>
        <p:origin x="424" y="9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commentAuthors" Target="commentAuthors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FFE712-A26B-0143-8ED7-35E624D38358}" type="datetimeFigureOut">
              <a:rPr lang="en-US" smtClean="0"/>
              <a:t>7/14/20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2AD57D-B97D-4E4A-9504-254FF9083D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1826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C848F-6185-D24C-8AC6-1AEBBA8AB9E9}" type="datetimeFigureOut">
              <a:rPr lang="en-US" smtClean="0"/>
              <a:t>7/14/20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093CB-5C1B-3340-B118-ABEA74D24E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6598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C848F-6185-D24C-8AC6-1AEBBA8AB9E9}" type="datetimeFigureOut">
              <a:rPr lang="en-US" smtClean="0"/>
              <a:t>7/14/20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093CB-5C1B-3340-B118-ABEA74D24E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2799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C848F-6185-D24C-8AC6-1AEBBA8AB9E9}" type="datetimeFigureOut">
              <a:rPr lang="en-US" smtClean="0"/>
              <a:t>7/14/20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093CB-5C1B-3340-B118-ABEA74D24E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2033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C848F-6185-D24C-8AC6-1AEBBA8AB9E9}" type="datetimeFigureOut">
              <a:rPr lang="en-US" smtClean="0"/>
              <a:t>7/14/20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093CB-5C1B-3340-B118-ABEA74D24E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5954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C848F-6185-D24C-8AC6-1AEBBA8AB9E9}" type="datetimeFigureOut">
              <a:rPr lang="en-US" smtClean="0"/>
              <a:t>7/14/20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093CB-5C1B-3340-B118-ABEA74D24E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1869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C848F-6185-D24C-8AC6-1AEBBA8AB9E9}" type="datetimeFigureOut">
              <a:rPr lang="en-US" smtClean="0"/>
              <a:t>7/14/20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093CB-5C1B-3340-B118-ABEA74D24E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2468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C848F-6185-D24C-8AC6-1AEBBA8AB9E9}" type="datetimeFigureOut">
              <a:rPr lang="en-US" smtClean="0"/>
              <a:t>7/14/20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093CB-5C1B-3340-B118-ABEA74D24E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9548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C848F-6185-D24C-8AC6-1AEBBA8AB9E9}" type="datetimeFigureOut">
              <a:rPr lang="en-US" smtClean="0"/>
              <a:t>7/14/20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093CB-5C1B-3340-B118-ABEA74D24E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2002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C848F-6185-D24C-8AC6-1AEBBA8AB9E9}" type="datetimeFigureOut">
              <a:rPr lang="en-US" smtClean="0"/>
              <a:t>7/14/20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093CB-5C1B-3340-B118-ABEA74D24E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894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C848F-6185-D24C-8AC6-1AEBBA8AB9E9}" type="datetimeFigureOut">
              <a:rPr lang="en-US" smtClean="0"/>
              <a:t>7/14/20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093CB-5C1B-3340-B118-ABEA74D24E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0365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C848F-6185-D24C-8AC6-1AEBBA8AB9E9}" type="datetimeFigureOut">
              <a:rPr lang="en-US" smtClean="0"/>
              <a:t>7/14/20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093CB-5C1B-3340-B118-ABEA74D24E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1598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C848F-6185-D24C-8AC6-1AEBBA8AB9E9}" type="datetimeFigureOut">
              <a:rPr lang="en-US" smtClean="0"/>
              <a:t>7/14/20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093CB-5C1B-3340-B118-ABEA74D24E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0013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C848F-6185-D24C-8AC6-1AEBBA8AB9E9}" type="datetimeFigureOut">
              <a:rPr lang="en-US" smtClean="0"/>
              <a:t>7/14/20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093CB-5C1B-3340-B118-ABEA74D24E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7367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BCCC848F-6185-D24C-8AC6-1AEBBA8AB9E9}" type="datetimeFigureOut">
              <a:rPr lang="en-US" smtClean="0"/>
              <a:t>7/14/20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8BD093CB-5C1B-3340-B118-ABEA74D24E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1181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BCCC848F-6185-D24C-8AC6-1AEBBA8AB9E9}" type="datetimeFigureOut">
              <a:rPr lang="en-US" smtClean="0"/>
              <a:t>7/14/20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8BD093CB-5C1B-3340-B118-ABEA74D24E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0861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6" r:id="rId1"/>
    <p:sldLayoutId id="2147483797" r:id="rId2"/>
    <p:sldLayoutId id="2147483798" r:id="rId3"/>
    <p:sldLayoutId id="2147483799" r:id="rId4"/>
    <p:sldLayoutId id="2147483800" r:id="rId5"/>
    <p:sldLayoutId id="2147483801" r:id="rId6"/>
    <p:sldLayoutId id="2147483802" r:id="rId7"/>
    <p:sldLayoutId id="2147483803" r:id="rId8"/>
    <p:sldLayoutId id="2147483804" r:id="rId9"/>
    <p:sldLayoutId id="2147483805" r:id="rId10"/>
    <p:sldLayoutId id="2147483806" r:id="rId11"/>
    <p:sldLayoutId id="2147483807" r:id="rId12"/>
    <p:sldLayoutId id="2147483808" r:id="rId13"/>
    <p:sldLayoutId id="2147483809" r:id="rId14"/>
  </p:sldLayoutIdLst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Review: function</a:t>
            </a:r>
            <a:endParaRPr lang="en-US" dirty="0"/>
          </a:p>
        </p:txBody>
      </p:sp>
      <p:grpSp>
        <p:nvGrpSpPr>
          <p:cNvPr id="19" name="Group 18"/>
          <p:cNvGrpSpPr/>
          <p:nvPr/>
        </p:nvGrpSpPr>
        <p:grpSpPr>
          <a:xfrm>
            <a:off x="3897087" y="2770094"/>
            <a:ext cx="3692434" cy="2405509"/>
            <a:chOff x="7058298" y="2090825"/>
            <a:chExt cx="3692434" cy="2405509"/>
          </a:xfrm>
        </p:grpSpPr>
        <p:sp>
          <p:nvSpPr>
            <p:cNvPr id="7" name="Rectangle 6"/>
            <p:cNvSpPr/>
            <p:nvPr/>
          </p:nvSpPr>
          <p:spPr>
            <a:xfrm>
              <a:off x="7058298" y="3060281"/>
              <a:ext cx="369243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 err="1">
                  <a:solidFill>
                    <a:srgbClr val="0000FF"/>
                  </a:solidFill>
                  <a:latin typeface="Menlo" charset="0"/>
                </a:rPr>
                <a:t>def</a:t>
              </a:r>
              <a:r>
                <a:rPr lang="en-US" dirty="0">
                  <a:solidFill>
                    <a:srgbClr val="000000"/>
                  </a:solidFill>
                  <a:latin typeface="Menlo" charset="0"/>
                </a:rPr>
                <a:t> add(number1,number2</a:t>
              </a:r>
              <a:r>
                <a:rPr lang="en-US" dirty="0" smtClean="0">
                  <a:solidFill>
                    <a:srgbClr val="000000"/>
                  </a:solidFill>
                  <a:latin typeface="Menlo" charset="0"/>
                </a:rPr>
                <a:t>):</a:t>
              </a:r>
              <a:endParaRPr lang="en-US" dirty="0">
                <a:solidFill>
                  <a:srgbClr val="000000"/>
                </a:solidFill>
                <a:latin typeface="Menlo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058298" y="2115027"/>
              <a:ext cx="15905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d</a:t>
              </a:r>
              <a:r>
                <a:rPr lang="en-US" dirty="0" err="1" smtClean="0"/>
                <a:t>ef</a:t>
              </a:r>
              <a:r>
                <a:rPr lang="en-US" dirty="0" smtClean="0"/>
                <a:t> keyword</a:t>
              </a:r>
              <a:endParaRPr lang="en-US" dirty="0"/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xmlns="" id="{A68FF25F-92EB-AE4D-B49A-9D535DFDCC05}"/>
                </a:ext>
              </a:extLst>
            </p:cNvPr>
            <p:cNvCxnSpPr/>
            <p:nvPr/>
          </p:nvCxnSpPr>
          <p:spPr>
            <a:xfrm flipH="1">
              <a:off x="7367452" y="2604112"/>
              <a:ext cx="13198" cy="454383"/>
            </a:xfrm>
            <a:prstGeom prst="straightConnector1">
              <a:avLst/>
            </a:prstGeom>
            <a:ln w="635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7421025" y="4127002"/>
              <a:ext cx="18341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</a:t>
              </a:r>
              <a:r>
                <a:rPr lang="en-US" dirty="0" smtClean="0"/>
                <a:t>unction name</a:t>
              </a:r>
              <a:endParaRPr lang="en-US" dirty="0"/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xmlns="" id="{A68FF25F-92EB-AE4D-B49A-9D535DFDCC05}"/>
                </a:ext>
              </a:extLst>
            </p:cNvPr>
            <p:cNvCxnSpPr/>
            <p:nvPr/>
          </p:nvCxnSpPr>
          <p:spPr>
            <a:xfrm flipV="1">
              <a:off x="7885747" y="3429613"/>
              <a:ext cx="108722" cy="697389"/>
            </a:xfrm>
            <a:prstGeom prst="straightConnector1">
              <a:avLst/>
            </a:prstGeom>
            <a:ln w="635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9255181" y="2090825"/>
              <a:ext cx="13837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arguments</a:t>
              </a:r>
              <a:endParaRPr lang="en-US" dirty="0"/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xmlns="" id="{A68FF25F-92EB-AE4D-B49A-9D535DFDCC05}"/>
                </a:ext>
              </a:extLst>
            </p:cNvPr>
            <p:cNvCxnSpPr>
              <a:endCxn id="7" idx="0"/>
            </p:cNvCxnSpPr>
            <p:nvPr/>
          </p:nvCxnSpPr>
          <p:spPr>
            <a:xfrm flipH="1">
              <a:off x="8904515" y="2517206"/>
              <a:ext cx="670695" cy="543075"/>
            </a:xfrm>
            <a:prstGeom prst="straightConnector1">
              <a:avLst/>
            </a:prstGeom>
            <a:ln w="635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xmlns="" id="{A68FF25F-92EB-AE4D-B49A-9D535DFDCC05}"/>
                </a:ext>
              </a:extLst>
            </p:cNvPr>
            <p:cNvCxnSpPr/>
            <p:nvPr/>
          </p:nvCxnSpPr>
          <p:spPr>
            <a:xfrm flipH="1">
              <a:off x="9897292" y="2604111"/>
              <a:ext cx="13198" cy="454383"/>
            </a:xfrm>
            <a:prstGeom prst="straightConnector1">
              <a:avLst/>
            </a:prstGeom>
            <a:ln w="635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Rectangle 2"/>
          <p:cNvSpPr/>
          <p:nvPr/>
        </p:nvSpPr>
        <p:spPr>
          <a:xfrm>
            <a:off x="4336707" y="5549116"/>
            <a:ext cx="32528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rgbClr val="0000FF"/>
                </a:solidFill>
                <a:latin typeface="Menlo" charset="0"/>
              </a:rPr>
              <a:t>return</a:t>
            </a:r>
            <a:r>
              <a:rPr lang="en-US">
                <a:solidFill>
                  <a:srgbClr val="000000"/>
                </a:solidFill>
                <a:latin typeface="Menlo" charset="0"/>
              </a:rPr>
              <a:t> number1+number2</a:t>
            </a:r>
            <a:endParaRPr lang="en-US" b="0" i="0" u="none" strike="noStrike">
              <a:solidFill>
                <a:srgbClr val="000000"/>
              </a:solidFill>
              <a:effectLst/>
              <a:latin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27940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bouncing ball</a:t>
            </a:r>
            <a:endParaRPr lang="en-US" dirty="0"/>
          </a:p>
        </p:txBody>
      </p:sp>
      <p:grpSp>
        <p:nvGrpSpPr>
          <p:cNvPr id="17" name="Group 16"/>
          <p:cNvGrpSpPr/>
          <p:nvPr/>
        </p:nvGrpSpPr>
        <p:grpSpPr>
          <a:xfrm>
            <a:off x="2401917" y="3102023"/>
            <a:ext cx="8331200" cy="3530600"/>
            <a:chOff x="3107311" y="3896595"/>
            <a:chExt cx="8331200" cy="353060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07311" y="3896595"/>
              <a:ext cx="8331200" cy="3530600"/>
            </a:xfrm>
            <a:prstGeom prst="rect">
              <a:avLst/>
            </a:prstGeom>
          </p:spPr>
        </p:pic>
        <p:grpSp>
          <p:nvGrpSpPr>
            <p:cNvPr id="16" name="Group 15"/>
            <p:cNvGrpSpPr/>
            <p:nvPr/>
          </p:nvGrpSpPr>
          <p:grpSpPr>
            <a:xfrm>
              <a:off x="6862531" y="6195939"/>
              <a:ext cx="1130996" cy="456374"/>
              <a:chOff x="7358920" y="5412168"/>
              <a:chExt cx="1130996" cy="456374"/>
            </a:xfrm>
          </p:grpSpPr>
          <p:sp>
            <p:nvSpPr>
              <p:cNvPr id="6" name="Oval 5"/>
              <p:cNvSpPr/>
              <p:nvPr/>
            </p:nvSpPr>
            <p:spPr>
              <a:xfrm>
                <a:off x="7841544" y="5536033"/>
                <a:ext cx="332508" cy="332509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/>
              <p:cNvSpPr/>
              <p:nvPr/>
            </p:nvSpPr>
            <p:spPr>
              <a:xfrm>
                <a:off x="7831736" y="5527985"/>
                <a:ext cx="332508" cy="332509"/>
              </a:xfrm>
              <a:prstGeom prst="rect">
                <a:avLst/>
              </a:prstGeom>
              <a:solidFill>
                <a:schemeClr val="accent1">
                  <a:alpha val="16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xmlns="" id="{A68FF25F-92EB-AE4D-B49A-9D535DFDCC05}"/>
                  </a:ext>
                </a:extLst>
              </p:cNvPr>
              <p:cNvCxnSpPr/>
              <p:nvPr/>
            </p:nvCxnSpPr>
            <p:spPr>
              <a:xfrm flipV="1">
                <a:off x="8007292" y="5725145"/>
                <a:ext cx="482624" cy="196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xmlns="" id="{A68FF25F-92EB-AE4D-B49A-9D535DFDCC05}"/>
                  </a:ext>
                </a:extLst>
              </p:cNvPr>
              <p:cNvCxnSpPr/>
              <p:nvPr/>
            </p:nvCxnSpPr>
            <p:spPr>
              <a:xfrm>
                <a:off x="7358920" y="5412168"/>
                <a:ext cx="492431" cy="276501"/>
              </a:xfrm>
              <a:prstGeom prst="straightConnector1">
                <a:avLst/>
              </a:prstGeom>
              <a:ln w="635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5" name="Rectangle 14"/>
          <p:cNvSpPr/>
          <p:nvPr/>
        </p:nvSpPr>
        <p:spPr>
          <a:xfrm>
            <a:off x="0" y="2281876"/>
            <a:ext cx="95097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  <a:latin typeface="Menlo-Regular" charset="0"/>
              </a:rPr>
              <a:t>self.shape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= </a:t>
            </a:r>
            <a:r>
              <a:rPr lang="en-US" dirty="0" err="1">
                <a:solidFill>
                  <a:srgbClr val="000000"/>
                </a:solidFill>
                <a:latin typeface="Menlo-Regular" charset="0"/>
              </a:rPr>
              <a:t>canvas.create_oval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en-US" dirty="0">
                <a:solidFill>
                  <a:srgbClr val="1C00CF"/>
                </a:solidFill>
                <a:latin typeface="Menlo-Regular" charset="0"/>
              </a:rPr>
              <a:t>0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, </a:t>
            </a:r>
            <a:r>
              <a:rPr lang="en-US" dirty="0">
                <a:solidFill>
                  <a:srgbClr val="1C00CF"/>
                </a:solidFill>
                <a:latin typeface="Menlo-Regular" charset="0"/>
              </a:rPr>
              <a:t>0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, SIZE, SIZE, fill</a:t>
            </a:r>
            <a:r>
              <a:rPr lang="en-US" dirty="0" smtClean="0">
                <a:solidFill>
                  <a:srgbClr val="000000"/>
                </a:solidFill>
                <a:latin typeface="Menlo-Regular" charset="0"/>
              </a:rPr>
              <a:t>=“orange”)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5920443" y="5145507"/>
            <a:ext cx="332508" cy="332509"/>
          </a:xfrm>
          <a:prstGeom prst="rect">
            <a:avLst/>
          </a:prstGeom>
          <a:solidFill>
            <a:schemeClr val="accent1">
              <a:alpha val="1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5929745" y="5161798"/>
            <a:ext cx="332508" cy="332509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xmlns="" id="{A68FF25F-92EB-AE4D-B49A-9D535DFDCC05}"/>
              </a:ext>
            </a:extLst>
          </p:cNvPr>
          <p:cNvCxnSpPr/>
          <p:nvPr/>
        </p:nvCxnSpPr>
        <p:spPr>
          <a:xfrm>
            <a:off x="6815316" y="5691486"/>
            <a:ext cx="0" cy="4677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7138016" y="5401367"/>
            <a:ext cx="10214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>
                <a:solidFill>
                  <a:srgbClr val="000000"/>
                </a:solidFill>
                <a:latin typeface="Menlo-Regular" charset="0"/>
              </a:rPr>
              <a:t>speedx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6401198" y="6182111"/>
            <a:ext cx="10214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>
                <a:solidFill>
                  <a:srgbClr val="000000"/>
                </a:solidFill>
                <a:latin typeface="Menlo-Regular" charset="0"/>
              </a:rPr>
              <a:t>speedy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8399945" y="5345012"/>
            <a:ext cx="28344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rgbClr val="000000"/>
                </a:solidFill>
                <a:latin typeface="Menlo" charset="0"/>
              </a:rPr>
              <a:t>i</a:t>
            </a:r>
            <a:r>
              <a:rPr lang="en-US" smtClean="0">
                <a:solidFill>
                  <a:srgbClr val="000000"/>
                </a:solidFill>
                <a:latin typeface="Menlo" charset="0"/>
              </a:rPr>
              <a:t>f </a:t>
            </a:r>
            <a:r>
              <a:rPr lang="en-US" dirty="0" err="1" smtClean="0">
                <a:solidFill>
                  <a:srgbClr val="000000"/>
                </a:solidFill>
                <a:latin typeface="Menlo" charset="0"/>
              </a:rPr>
              <a:t>pos</a:t>
            </a:r>
            <a:r>
              <a:rPr lang="en-US" dirty="0" smtClean="0">
                <a:solidFill>
                  <a:srgbClr val="000000"/>
                </a:solidFill>
                <a:latin typeface="Menlo" charset="0"/>
              </a:rPr>
              <a:t>[</a:t>
            </a:r>
            <a:r>
              <a:rPr lang="en-US" dirty="0" smtClean="0">
                <a:solidFill>
                  <a:srgbClr val="09885A"/>
                </a:solidFill>
                <a:latin typeface="Menlo" charset="0"/>
              </a:rPr>
              <a:t>3</a:t>
            </a:r>
            <a:r>
              <a:rPr lang="en-US" dirty="0">
                <a:solidFill>
                  <a:srgbClr val="000000"/>
                </a:solidFill>
                <a:latin typeface="Menlo" charset="0"/>
              </a:rPr>
              <a:t>] &gt;= </a:t>
            </a:r>
            <a:r>
              <a:rPr lang="en-US" dirty="0" smtClean="0">
                <a:solidFill>
                  <a:srgbClr val="000000"/>
                </a:solidFill>
                <a:latin typeface="Menlo" charset="0"/>
              </a:rPr>
              <a:t>height</a:t>
            </a:r>
            <a:endParaRPr lang="en-US" b="0" i="0" u="none" strike="noStrike" dirty="0">
              <a:solidFill>
                <a:srgbClr val="000000"/>
              </a:solidFill>
              <a:effectLst/>
              <a:latin typeface="Menlo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0" y="3966261"/>
            <a:ext cx="29738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Menlo" charset="0"/>
              </a:rPr>
              <a:t>if</a:t>
            </a:r>
            <a:r>
              <a:rPr lang="en-US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Menlo" charset="0"/>
              </a:rPr>
              <a:t>pos</a:t>
            </a:r>
            <a:r>
              <a:rPr lang="en-US" dirty="0" smtClean="0">
                <a:solidFill>
                  <a:srgbClr val="000000"/>
                </a:solidFill>
                <a:latin typeface="Menlo" charset="0"/>
              </a:rPr>
              <a:t>[</a:t>
            </a:r>
            <a:r>
              <a:rPr lang="en-US" dirty="0" smtClean="0">
                <a:solidFill>
                  <a:srgbClr val="09885A"/>
                </a:solidFill>
                <a:latin typeface="Menlo" charset="0"/>
              </a:rPr>
              <a:t>3</a:t>
            </a:r>
            <a:r>
              <a:rPr lang="en-US" dirty="0" smtClean="0">
                <a:solidFill>
                  <a:srgbClr val="000000"/>
                </a:solidFill>
                <a:latin typeface="Menlo" charset="0"/>
              </a:rPr>
              <a:t>] &gt;= height:</a:t>
            </a:r>
            <a:endParaRPr lang="en-US" b="0" i="0" u="none" strike="noStrike" dirty="0">
              <a:solidFill>
                <a:srgbClr val="000000"/>
              </a:solidFill>
              <a:effectLst/>
              <a:latin typeface="Menlo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300128" y="4424443"/>
            <a:ext cx="39501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>
                <a:solidFill>
                  <a:srgbClr val="0000FF"/>
                </a:solidFill>
                <a:latin typeface="Menlo" charset="0"/>
              </a:rPr>
              <a:t>self</a:t>
            </a:r>
            <a:r>
              <a:rPr lang="en-US" dirty="0" err="1" smtClean="0">
                <a:solidFill>
                  <a:srgbClr val="000000"/>
                </a:solidFill>
                <a:latin typeface="Menlo" charset="0"/>
              </a:rPr>
              <a:t>.speedy</a:t>
            </a:r>
            <a:r>
              <a:rPr lang="en-US" dirty="0" smtClean="0">
                <a:solidFill>
                  <a:srgbClr val="000000"/>
                </a:solidFill>
                <a:latin typeface="Menlo" charset="0"/>
              </a:rPr>
              <a:t> = </a:t>
            </a:r>
            <a:r>
              <a:rPr lang="en-US" dirty="0" smtClean="0">
                <a:solidFill>
                  <a:srgbClr val="09885A"/>
                </a:solidFill>
                <a:latin typeface="Menlo" charset="0"/>
              </a:rPr>
              <a:t>-</a:t>
            </a:r>
            <a:r>
              <a:rPr lang="en-US" dirty="0">
                <a:solidFill>
                  <a:srgbClr val="0000FF"/>
                </a:solidFill>
                <a:latin typeface="Menlo" charset="0"/>
              </a:rPr>
              <a:t> </a:t>
            </a:r>
            <a:r>
              <a:rPr lang="en-US" dirty="0" err="1" smtClean="0">
                <a:solidFill>
                  <a:srgbClr val="0000FF"/>
                </a:solidFill>
                <a:latin typeface="Menlo" charset="0"/>
              </a:rPr>
              <a:t>self</a:t>
            </a:r>
            <a:r>
              <a:rPr lang="en-US" dirty="0" err="1" smtClean="0">
                <a:solidFill>
                  <a:srgbClr val="000000"/>
                </a:solidFill>
                <a:latin typeface="Menlo" charset="0"/>
              </a:rPr>
              <a:t>.speedy</a:t>
            </a:r>
            <a:endParaRPr lang="en-US" b="0" i="0" u="none" strike="noStrike" dirty="0">
              <a:solidFill>
                <a:srgbClr val="000000"/>
              </a:solidFill>
              <a:effectLst/>
              <a:latin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5302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bouncing ball</a:t>
            </a:r>
            <a:endParaRPr lang="en-US" dirty="0"/>
          </a:p>
        </p:txBody>
      </p:sp>
      <p:grpSp>
        <p:nvGrpSpPr>
          <p:cNvPr id="17" name="Group 16"/>
          <p:cNvGrpSpPr/>
          <p:nvPr/>
        </p:nvGrpSpPr>
        <p:grpSpPr>
          <a:xfrm>
            <a:off x="2401917" y="3102023"/>
            <a:ext cx="8331200" cy="3530600"/>
            <a:chOff x="3107311" y="3896595"/>
            <a:chExt cx="8331200" cy="353060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07311" y="3896595"/>
              <a:ext cx="8331200" cy="3530600"/>
            </a:xfrm>
            <a:prstGeom prst="rect">
              <a:avLst/>
            </a:prstGeom>
          </p:spPr>
        </p:pic>
        <p:grpSp>
          <p:nvGrpSpPr>
            <p:cNvPr id="16" name="Group 15"/>
            <p:cNvGrpSpPr/>
            <p:nvPr/>
          </p:nvGrpSpPr>
          <p:grpSpPr>
            <a:xfrm>
              <a:off x="6625837" y="4614866"/>
              <a:ext cx="1129633" cy="594165"/>
              <a:chOff x="7122226" y="3831095"/>
              <a:chExt cx="1129633" cy="594165"/>
            </a:xfrm>
          </p:grpSpPr>
          <p:sp>
            <p:nvSpPr>
              <p:cNvPr id="6" name="Oval 5"/>
              <p:cNvSpPr/>
              <p:nvPr/>
            </p:nvSpPr>
            <p:spPr>
              <a:xfrm>
                <a:off x="7602981" y="3853953"/>
                <a:ext cx="332508" cy="332509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/>
              <p:cNvSpPr/>
              <p:nvPr/>
            </p:nvSpPr>
            <p:spPr>
              <a:xfrm>
                <a:off x="7602981" y="3831095"/>
                <a:ext cx="332508" cy="332509"/>
              </a:xfrm>
              <a:prstGeom prst="rect">
                <a:avLst/>
              </a:prstGeom>
              <a:solidFill>
                <a:schemeClr val="accent1">
                  <a:alpha val="16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xmlns="" id="{A68FF25F-92EB-AE4D-B49A-9D535DFDCC05}"/>
                  </a:ext>
                </a:extLst>
              </p:cNvPr>
              <p:cNvCxnSpPr/>
              <p:nvPr/>
            </p:nvCxnSpPr>
            <p:spPr>
              <a:xfrm flipV="1">
                <a:off x="7769235" y="4015933"/>
                <a:ext cx="482624" cy="196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xmlns="" id="{A68FF25F-92EB-AE4D-B49A-9D535DFDCC05}"/>
                  </a:ext>
                </a:extLst>
              </p:cNvPr>
              <p:cNvCxnSpPr/>
              <p:nvPr/>
            </p:nvCxnSpPr>
            <p:spPr>
              <a:xfrm flipV="1">
                <a:off x="7122226" y="4002438"/>
                <a:ext cx="480755" cy="422822"/>
              </a:xfrm>
              <a:prstGeom prst="straightConnector1">
                <a:avLst/>
              </a:prstGeom>
              <a:ln w="635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5" name="Rectangle 14"/>
          <p:cNvSpPr/>
          <p:nvPr/>
        </p:nvSpPr>
        <p:spPr>
          <a:xfrm>
            <a:off x="0" y="2281876"/>
            <a:ext cx="95097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  <a:latin typeface="Menlo-Regular" charset="0"/>
              </a:rPr>
              <a:t>self.shape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= </a:t>
            </a:r>
            <a:r>
              <a:rPr lang="en-US" dirty="0" err="1">
                <a:solidFill>
                  <a:srgbClr val="000000"/>
                </a:solidFill>
                <a:latin typeface="Menlo-Regular" charset="0"/>
              </a:rPr>
              <a:t>canvas.create_oval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en-US" dirty="0">
                <a:solidFill>
                  <a:srgbClr val="1C00CF"/>
                </a:solidFill>
                <a:latin typeface="Menlo-Regular" charset="0"/>
              </a:rPr>
              <a:t>0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, </a:t>
            </a:r>
            <a:r>
              <a:rPr lang="en-US" dirty="0">
                <a:solidFill>
                  <a:srgbClr val="1C00CF"/>
                </a:solidFill>
                <a:latin typeface="Menlo-Regular" charset="0"/>
              </a:rPr>
              <a:t>0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, SIZE, SIZE, fill</a:t>
            </a:r>
            <a:r>
              <a:rPr lang="en-US" dirty="0" smtClean="0">
                <a:solidFill>
                  <a:srgbClr val="000000"/>
                </a:solidFill>
                <a:latin typeface="Menlo-Regular" charset="0"/>
              </a:rPr>
              <a:t>=“orange”)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5587935" y="4335593"/>
            <a:ext cx="332508" cy="332509"/>
          </a:xfrm>
          <a:prstGeom prst="rect">
            <a:avLst/>
          </a:prstGeom>
          <a:solidFill>
            <a:schemeClr val="accent1">
              <a:alpha val="1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5587935" y="4335593"/>
            <a:ext cx="332508" cy="332509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xmlns="" id="{A68FF25F-92EB-AE4D-B49A-9D535DFDCC05}"/>
              </a:ext>
            </a:extLst>
          </p:cNvPr>
          <p:cNvCxnSpPr/>
          <p:nvPr/>
        </p:nvCxnSpPr>
        <p:spPr>
          <a:xfrm flipV="1">
            <a:off x="6550894" y="3540034"/>
            <a:ext cx="16558" cy="4650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6750264" y="3990995"/>
            <a:ext cx="10214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>
                <a:solidFill>
                  <a:srgbClr val="000000"/>
                </a:solidFill>
                <a:latin typeface="Menlo-Regular" charset="0"/>
              </a:rPr>
              <a:t>speedx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6211103" y="3190821"/>
            <a:ext cx="10214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latin typeface="Menlo-Regular" charset="0"/>
              </a:rPr>
              <a:t>speedy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0" y="3966261"/>
            <a:ext cx="22765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Menlo" charset="0"/>
              </a:rPr>
              <a:t>if</a:t>
            </a:r>
            <a:r>
              <a:rPr lang="en-US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Menlo" charset="0"/>
              </a:rPr>
              <a:t>pos</a:t>
            </a:r>
            <a:r>
              <a:rPr lang="en-US" dirty="0" smtClean="0">
                <a:solidFill>
                  <a:srgbClr val="000000"/>
                </a:solidFill>
                <a:latin typeface="Menlo" charset="0"/>
              </a:rPr>
              <a:t>[</a:t>
            </a:r>
            <a:r>
              <a:rPr lang="en-US" dirty="0" smtClean="0">
                <a:solidFill>
                  <a:srgbClr val="09885A"/>
                </a:solidFill>
                <a:latin typeface="Menlo" charset="0"/>
              </a:rPr>
              <a:t>1</a:t>
            </a:r>
            <a:r>
              <a:rPr lang="en-US" dirty="0" smtClean="0">
                <a:solidFill>
                  <a:srgbClr val="000000"/>
                </a:solidFill>
                <a:latin typeface="Menlo" charset="0"/>
              </a:rPr>
              <a:t>] </a:t>
            </a:r>
            <a:r>
              <a:rPr lang="en-US" dirty="0">
                <a:solidFill>
                  <a:srgbClr val="000000"/>
                </a:solidFill>
                <a:latin typeface="Menlo" charset="0"/>
              </a:rPr>
              <a:t>&lt;</a:t>
            </a:r>
            <a:r>
              <a:rPr lang="en-US" dirty="0" smtClean="0">
                <a:solidFill>
                  <a:srgbClr val="000000"/>
                </a:solidFill>
                <a:latin typeface="Menlo" charset="0"/>
              </a:rPr>
              <a:t>= 0:</a:t>
            </a:r>
            <a:endParaRPr lang="en-US" b="0" i="0" u="none" strike="noStrike" dirty="0">
              <a:solidFill>
                <a:srgbClr val="000000"/>
              </a:solidFill>
              <a:effectLst/>
              <a:latin typeface="Menlo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300128" y="4424443"/>
            <a:ext cx="39501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>
                <a:solidFill>
                  <a:srgbClr val="0000FF"/>
                </a:solidFill>
                <a:latin typeface="Menlo" charset="0"/>
              </a:rPr>
              <a:t>self</a:t>
            </a:r>
            <a:r>
              <a:rPr lang="en-US" dirty="0" err="1" smtClean="0">
                <a:solidFill>
                  <a:srgbClr val="000000"/>
                </a:solidFill>
                <a:latin typeface="Menlo" charset="0"/>
              </a:rPr>
              <a:t>.speedy</a:t>
            </a:r>
            <a:r>
              <a:rPr lang="en-US" dirty="0" smtClean="0">
                <a:solidFill>
                  <a:srgbClr val="000000"/>
                </a:solidFill>
                <a:latin typeface="Menlo" charset="0"/>
              </a:rPr>
              <a:t> = </a:t>
            </a:r>
            <a:r>
              <a:rPr lang="en-US" dirty="0" smtClean="0">
                <a:solidFill>
                  <a:srgbClr val="09885A"/>
                </a:solidFill>
                <a:latin typeface="Menlo" charset="0"/>
              </a:rPr>
              <a:t>-</a:t>
            </a:r>
            <a:r>
              <a:rPr lang="en-US" dirty="0">
                <a:solidFill>
                  <a:srgbClr val="0000FF"/>
                </a:solidFill>
                <a:latin typeface="Menlo" charset="0"/>
              </a:rPr>
              <a:t> </a:t>
            </a:r>
            <a:r>
              <a:rPr lang="en-US" smtClean="0">
                <a:solidFill>
                  <a:srgbClr val="0000FF"/>
                </a:solidFill>
                <a:latin typeface="Menlo" charset="0"/>
              </a:rPr>
              <a:t>self</a:t>
            </a:r>
            <a:r>
              <a:rPr lang="en-US" smtClean="0">
                <a:solidFill>
                  <a:srgbClr val="000000"/>
                </a:solidFill>
                <a:latin typeface="Menlo" charset="0"/>
              </a:rPr>
              <a:t>.speedy</a:t>
            </a:r>
            <a:endParaRPr lang="en-US" b="0" i="0" u="none" strike="noStrike" dirty="0">
              <a:solidFill>
                <a:srgbClr val="000000"/>
              </a:solidFill>
              <a:effectLst/>
              <a:latin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78071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Content Placeholder 4" descr="A screenshot of a cell phone screen with text&#10;&#10;Description automatically generated">
            <a:extLst>
              <a:ext uri="{FF2B5EF4-FFF2-40B4-BE49-F238E27FC236}">
                <a16:creationId xmlns:a16="http://schemas.microsoft.com/office/drawing/2014/main" xmlns="" id="{84B4EEE6-6018-CD43-8802-133A2DC052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0688"/>
          <a:stretch/>
        </p:blipFill>
        <p:spPr>
          <a:xfrm>
            <a:off x="4999523" y="1047952"/>
            <a:ext cx="7192477" cy="2517548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918868B3-A663-1844-AFE8-A6FDAE3B3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64" y="18522"/>
            <a:ext cx="10571998" cy="970450"/>
          </a:xfrm>
        </p:spPr>
        <p:txBody>
          <a:bodyPr>
            <a:normAutofit/>
          </a:bodyPr>
          <a:lstStyle/>
          <a:p>
            <a:r>
              <a:rPr lang="en-US" dirty="0"/>
              <a:t>Run our code on </a:t>
            </a:r>
            <a:r>
              <a:rPr lang="en-US" dirty="0" err="1"/>
              <a:t>repl.it</a:t>
            </a:r>
            <a:endParaRPr lang="en-US" dirty="0"/>
          </a:p>
        </p:txBody>
      </p:sp>
      <p:sp>
        <p:nvSpPr>
          <p:cNvPr id="23" name="Content Placeholder 22">
            <a:extLst>
              <a:ext uri="{FF2B5EF4-FFF2-40B4-BE49-F238E27FC236}">
                <a16:creationId xmlns:a16="http://schemas.microsoft.com/office/drawing/2014/main" xmlns="" id="{47EEC4B3-E683-4E4C-BAC2-A66AD7C059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64" y="2306726"/>
            <a:ext cx="4999523" cy="1597848"/>
          </a:xfrm>
          <a:solidFill>
            <a:schemeClr val="bg1"/>
          </a:solidFill>
        </p:spPr>
        <p:txBody>
          <a:bodyPr/>
          <a:lstStyle/>
          <a:p>
            <a:r>
              <a:rPr lang="en-US" dirty="0"/>
              <a:t>Go to </a:t>
            </a:r>
            <a:r>
              <a:rPr lang="en-US" dirty="0" err="1"/>
              <a:t>repl.it</a:t>
            </a:r>
            <a:endParaRPr lang="en-US" dirty="0"/>
          </a:p>
          <a:p>
            <a:r>
              <a:rPr lang="en-US" dirty="0"/>
              <a:t>Click   </a:t>
            </a:r>
            <a:r>
              <a:rPr lang="en-US" b="1" dirty="0">
                <a:solidFill>
                  <a:srgbClr val="FF0000"/>
                </a:solidFill>
              </a:rPr>
              <a:t>start coding</a:t>
            </a:r>
          </a:p>
          <a:p>
            <a:r>
              <a:rPr lang="en-US" dirty="0"/>
              <a:t>Choose </a:t>
            </a:r>
            <a:r>
              <a:rPr lang="en-US" b="1" dirty="0" err="1">
                <a:solidFill>
                  <a:srgbClr val="FF0000"/>
                </a:solidFill>
              </a:rPr>
              <a:t>Tkinter</a:t>
            </a:r>
            <a:endParaRPr lang="en-US" b="1" dirty="0">
              <a:solidFill>
                <a:srgbClr val="FF0000"/>
              </a:solidFill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xmlns="" id="{A68FF25F-92EB-AE4D-B49A-9D535DFDCC05}"/>
              </a:ext>
            </a:extLst>
          </p:cNvPr>
          <p:cNvCxnSpPr/>
          <p:nvPr/>
        </p:nvCxnSpPr>
        <p:spPr>
          <a:xfrm flipV="1">
            <a:off x="10973497" y="1589856"/>
            <a:ext cx="385763" cy="571500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Frame 26">
            <a:extLst>
              <a:ext uri="{FF2B5EF4-FFF2-40B4-BE49-F238E27FC236}">
                <a16:creationId xmlns:a16="http://schemas.microsoft.com/office/drawing/2014/main" xmlns="" id="{3DD01559-3DB0-CB4B-A2F0-6B74C049CAB4}"/>
              </a:ext>
            </a:extLst>
          </p:cNvPr>
          <p:cNvSpPr/>
          <p:nvPr/>
        </p:nvSpPr>
        <p:spPr>
          <a:xfrm>
            <a:off x="7442686" y="1047952"/>
            <a:ext cx="1000125" cy="254000"/>
          </a:xfrm>
          <a:prstGeom prst="frame">
            <a:avLst/>
          </a:prstGeom>
          <a:solidFill>
            <a:srgbClr val="FF00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29EB7B19-7B95-FE4C-AADF-BBF7E26E6825}"/>
              </a:ext>
            </a:extLst>
          </p:cNvPr>
          <p:cNvSpPr/>
          <p:nvPr/>
        </p:nvSpPr>
        <p:spPr>
          <a:xfrm>
            <a:off x="1920295" y="4870526"/>
            <a:ext cx="286007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Let’s try!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1B0EC432-D8A0-374C-BE0B-9BA36F586D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8863" y="3904574"/>
            <a:ext cx="6604000" cy="2273300"/>
          </a:xfrm>
          <a:prstGeom prst="rect">
            <a:avLst/>
          </a:prstGeom>
        </p:spPr>
      </p:pic>
      <p:sp>
        <p:nvSpPr>
          <p:cNvPr id="11" name="Frame 10">
            <a:extLst>
              <a:ext uri="{FF2B5EF4-FFF2-40B4-BE49-F238E27FC236}">
                <a16:creationId xmlns:a16="http://schemas.microsoft.com/office/drawing/2014/main" xmlns="" id="{BA92A65C-F9EC-5F4D-A272-C35E55E3FBC5}"/>
              </a:ext>
            </a:extLst>
          </p:cNvPr>
          <p:cNvSpPr/>
          <p:nvPr/>
        </p:nvSpPr>
        <p:spPr>
          <a:xfrm>
            <a:off x="5487506" y="4941716"/>
            <a:ext cx="2742094" cy="852140"/>
          </a:xfrm>
          <a:prstGeom prst="frame">
            <a:avLst/>
          </a:prstGeom>
          <a:solidFill>
            <a:srgbClr val="FF00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12900" y="42168"/>
            <a:ext cx="1906955" cy="949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7472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53967F2-5A0B-C248-8CB9-CD7AEEE78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0"/>
            <a:ext cx="10571998" cy="1852536"/>
          </a:xfrm>
        </p:spPr>
        <p:txBody>
          <a:bodyPr/>
          <a:lstStyle/>
          <a:p>
            <a:r>
              <a:rPr lang="en-US" dirty="0"/>
              <a:t>Create Game window</a:t>
            </a:r>
            <a:br>
              <a:rPr lang="en-US" dirty="0"/>
            </a:br>
            <a:endParaRPr lang="en-US" sz="3200" dirty="0">
              <a:solidFill>
                <a:srgbClr val="7030A0"/>
              </a:solidFill>
              <a:latin typeface="Courier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510B8844-AC57-4C4B-BBBA-383430EEFAF9}"/>
              </a:ext>
            </a:extLst>
          </p:cNvPr>
          <p:cNvSpPr txBox="1"/>
          <p:nvPr/>
        </p:nvSpPr>
        <p:spPr>
          <a:xfrm>
            <a:off x="810000" y="2330432"/>
            <a:ext cx="10002643" cy="3785652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" pitchFamily="2" charset="0"/>
              </a:rPr>
              <a:t>from </a:t>
            </a:r>
            <a:r>
              <a:rPr lang="en-US" sz="1600" dirty="0" err="1">
                <a:latin typeface="Courier" pitchFamily="2" charset="0"/>
              </a:rPr>
              <a:t>tkinter</a:t>
            </a:r>
            <a:r>
              <a:rPr lang="en-US" sz="1600" dirty="0">
                <a:latin typeface="Courier" pitchFamily="2" charset="0"/>
              </a:rPr>
              <a:t> import *</a:t>
            </a:r>
          </a:p>
          <a:p>
            <a:r>
              <a:rPr lang="en-US" sz="1600" dirty="0">
                <a:latin typeface="Courier" pitchFamily="2" charset="0"/>
              </a:rPr>
              <a:t>import random</a:t>
            </a:r>
          </a:p>
          <a:p>
            <a:endParaRPr lang="en-US" sz="1600" dirty="0">
              <a:latin typeface="Courier" pitchFamily="2" charset="0"/>
            </a:endParaRPr>
          </a:p>
          <a:p>
            <a:r>
              <a:rPr lang="en-US" sz="1600" dirty="0" err="1">
                <a:latin typeface="Courier" pitchFamily="2" charset="0"/>
              </a:rPr>
              <a:t>tk</a:t>
            </a:r>
            <a:r>
              <a:rPr lang="en-US" sz="1600" dirty="0">
                <a:latin typeface="Courier" pitchFamily="2" charset="0"/>
              </a:rPr>
              <a:t> = Tk()</a:t>
            </a:r>
          </a:p>
          <a:p>
            <a:r>
              <a:rPr lang="en-US" sz="1600" dirty="0">
                <a:latin typeface="Courier" pitchFamily="2" charset="0"/>
              </a:rPr>
              <a:t>canvas = Canvas(</a:t>
            </a:r>
            <a:r>
              <a:rPr lang="en-US" sz="1600" dirty="0" err="1">
                <a:latin typeface="Courier" pitchFamily="2" charset="0"/>
              </a:rPr>
              <a:t>tk</a:t>
            </a:r>
            <a:r>
              <a:rPr lang="en-US" sz="1600" dirty="0">
                <a:latin typeface="Courier" pitchFamily="2" charset="0"/>
              </a:rPr>
              <a:t>, width=500, height=400)</a:t>
            </a:r>
          </a:p>
          <a:p>
            <a:r>
              <a:rPr lang="en-US" sz="1600" dirty="0" err="1">
                <a:latin typeface="Courier" pitchFamily="2" charset="0"/>
              </a:rPr>
              <a:t>tk.title</a:t>
            </a:r>
            <a:r>
              <a:rPr lang="en-US" sz="1600" dirty="0">
                <a:latin typeface="Courier" pitchFamily="2" charset="0"/>
              </a:rPr>
              <a:t>(“Drawing”)</a:t>
            </a:r>
          </a:p>
          <a:p>
            <a:r>
              <a:rPr lang="en-US" sz="1600" dirty="0" err="1">
                <a:latin typeface="Courier" pitchFamily="2" charset="0"/>
              </a:rPr>
              <a:t>canvas.pack</a:t>
            </a:r>
            <a:r>
              <a:rPr lang="en-US" sz="1600" dirty="0">
                <a:latin typeface="Courier" pitchFamily="2" charset="0"/>
              </a:rPr>
              <a:t>()</a:t>
            </a:r>
          </a:p>
          <a:p>
            <a:endParaRPr lang="en-US" sz="1600" dirty="0">
              <a:latin typeface="Courier" pitchFamily="2" charset="0"/>
            </a:endParaRPr>
          </a:p>
          <a:p>
            <a:r>
              <a:rPr lang="en-US" sz="1600" dirty="0" err="1">
                <a:latin typeface="Courier" pitchFamily="2" charset="0"/>
              </a:rPr>
              <a:t>canvas.create_line</a:t>
            </a:r>
            <a:r>
              <a:rPr lang="en-US" sz="1600" dirty="0">
                <a:latin typeface="Courier" pitchFamily="2" charset="0"/>
              </a:rPr>
              <a:t>(0,0,500,400)</a:t>
            </a:r>
          </a:p>
          <a:p>
            <a:r>
              <a:rPr lang="en-US" sz="1600" dirty="0" err="1">
                <a:latin typeface="Courier" pitchFamily="2" charset="0"/>
              </a:rPr>
              <a:t>canvas.create_rectangle</a:t>
            </a:r>
            <a:r>
              <a:rPr lang="en-US" sz="1600" dirty="0">
                <a:latin typeface="Courier" pitchFamily="2" charset="0"/>
              </a:rPr>
              <a:t>(100,100,250,250,fill=“blue”)</a:t>
            </a:r>
          </a:p>
          <a:p>
            <a:r>
              <a:rPr lang="en-US" sz="1600" dirty="0" err="1">
                <a:latin typeface="Courier" pitchFamily="2" charset="0"/>
              </a:rPr>
              <a:t>canvas.create_oval</a:t>
            </a:r>
            <a:r>
              <a:rPr lang="en-US" sz="1600" dirty="0">
                <a:latin typeface="Courier" pitchFamily="2" charset="0"/>
              </a:rPr>
              <a:t>(10,10,50,50,fill=“green”)</a:t>
            </a:r>
          </a:p>
          <a:p>
            <a:r>
              <a:rPr lang="en-US" sz="1600" dirty="0" err="1">
                <a:latin typeface="Courier" pitchFamily="2" charset="0"/>
              </a:rPr>
              <a:t>canvas.create_polygon</a:t>
            </a:r>
            <a:r>
              <a:rPr lang="en-US" sz="1600" dirty="0">
                <a:latin typeface="Courier" pitchFamily="2" charset="0"/>
              </a:rPr>
              <a:t>(400,10,300,300,500,300,fill=“purple”)</a:t>
            </a:r>
          </a:p>
          <a:p>
            <a:endParaRPr lang="en-US" sz="1600" dirty="0">
              <a:latin typeface="Courier" pitchFamily="2" charset="0"/>
            </a:endParaRPr>
          </a:p>
          <a:p>
            <a:r>
              <a:rPr lang="en-US" sz="1600" dirty="0" err="1">
                <a:latin typeface="Courier" pitchFamily="2" charset="0"/>
              </a:rPr>
              <a:t>tk.mainloop</a:t>
            </a:r>
            <a:r>
              <a:rPr lang="en-US" sz="1600" dirty="0">
                <a:latin typeface="Courier" pitchFamily="2" charset="0"/>
              </a:rPr>
              <a:t>()</a:t>
            </a:r>
          </a:p>
          <a:p>
            <a:endParaRPr lang="en-US" sz="1600" dirty="0">
              <a:latin typeface="Courier" pitchFamily="2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2900" y="42168"/>
            <a:ext cx="1906955" cy="949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1090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53967F2-5A0B-C248-8CB9-CD7AEEE78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0"/>
            <a:ext cx="10571998" cy="1852536"/>
          </a:xfrm>
        </p:spPr>
        <p:txBody>
          <a:bodyPr/>
          <a:lstStyle/>
          <a:p>
            <a:r>
              <a:rPr lang="en-US" dirty="0"/>
              <a:t>Shape Animation</a:t>
            </a:r>
            <a:br>
              <a:rPr lang="en-US" dirty="0"/>
            </a:br>
            <a:endParaRPr lang="en-US" sz="3200" dirty="0">
              <a:solidFill>
                <a:srgbClr val="7030A0"/>
              </a:solidFill>
              <a:latin typeface="Courier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510B8844-AC57-4C4B-BBBA-383430EEFAF9}"/>
              </a:ext>
            </a:extLst>
          </p:cNvPr>
          <p:cNvSpPr txBox="1"/>
          <p:nvPr/>
        </p:nvSpPr>
        <p:spPr>
          <a:xfrm>
            <a:off x="0" y="2185466"/>
            <a:ext cx="6679581" cy="4031873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" pitchFamily="2" charset="0"/>
              </a:rPr>
              <a:t>from </a:t>
            </a:r>
            <a:r>
              <a:rPr lang="en-US" sz="1600" dirty="0" err="1">
                <a:latin typeface="Courier" pitchFamily="2" charset="0"/>
              </a:rPr>
              <a:t>tkinter</a:t>
            </a:r>
            <a:r>
              <a:rPr lang="en-US" sz="1600" dirty="0">
                <a:latin typeface="Courier" pitchFamily="2" charset="0"/>
              </a:rPr>
              <a:t> import *</a:t>
            </a:r>
          </a:p>
          <a:p>
            <a:r>
              <a:rPr lang="en-US" sz="1600" dirty="0">
                <a:latin typeface="Courier" pitchFamily="2" charset="0"/>
              </a:rPr>
              <a:t>import random</a:t>
            </a:r>
          </a:p>
          <a:p>
            <a:endParaRPr lang="en-US" sz="1600" dirty="0">
              <a:latin typeface="Courier" pitchFamily="2" charset="0"/>
            </a:endParaRPr>
          </a:p>
          <a:p>
            <a:r>
              <a:rPr lang="en-US" sz="1600" dirty="0" err="1">
                <a:latin typeface="Courier" pitchFamily="2" charset="0"/>
              </a:rPr>
              <a:t>tk</a:t>
            </a:r>
            <a:r>
              <a:rPr lang="en-US" sz="1600" dirty="0">
                <a:latin typeface="Courier" pitchFamily="2" charset="0"/>
              </a:rPr>
              <a:t> = Tk()</a:t>
            </a:r>
          </a:p>
          <a:p>
            <a:r>
              <a:rPr lang="en-US" sz="1600" dirty="0">
                <a:latin typeface="Courier" pitchFamily="2" charset="0"/>
              </a:rPr>
              <a:t>Height = 400</a:t>
            </a:r>
          </a:p>
          <a:p>
            <a:r>
              <a:rPr lang="en-US" sz="1600" dirty="0">
                <a:latin typeface="Courier" pitchFamily="2" charset="0"/>
              </a:rPr>
              <a:t>Width = 500</a:t>
            </a:r>
          </a:p>
          <a:p>
            <a:r>
              <a:rPr lang="en-US" sz="1600" dirty="0">
                <a:latin typeface="Courier" pitchFamily="2" charset="0"/>
              </a:rPr>
              <a:t>canvas = Canvas(</a:t>
            </a:r>
            <a:r>
              <a:rPr lang="en-US" sz="1600" dirty="0" err="1">
                <a:latin typeface="Courier" pitchFamily="2" charset="0"/>
              </a:rPr>
              <a:t>tk</a:t>
            </a:r>
            <a:r>
              <a:rPr lang="en-US" sz="1600" dirty="0">
                <a:latin typeface="Courier" pitchFamily="2" charset="0"/>
              </a:rPr>
              <a:t>, width=Width, height=Height)</a:t>
            </a:r>
          </a:p>
          <a:p>
            <a:r>
              <a:rPr lang="en-US" sz="1600" dirty="0" err="1">
                <a:latin typeface="Courier" pitchFamily="2" charset="0"/>
              </a:rPr>
              <a:t>tk.title</a:t>
            </a:r>
            <a:r>
              <a:rPr lang="en-US" sz="1600" dirty="0">
                <a:latin typeface="Courier" pitchFamily="2" charset="0"/>
              </a:rPr>
              <a:t>(“Drawing”)</a:t>
            </a:r>
          </a:p>
          <a:p>
            <a:r>
              <a:rPr lang="en-US" sz="1600" dirty="0" err="1">
                <a:latin typeface="Courier" pitchFamily="2" charset="0"/>
              </a:rPr>
              <a:t>canvas.pack</a:t>
            </a:r>
            <a:r>
              <a:rPr lang="en-US" sz="1600" dirty="0">
                <a:latin typeface="Courier" pitchFamily="2" charset="0"/>
              </a:rPr>
              <a:t>()</a:t>
            </a:r>
          </a:p>
          <a:p>
            <a:endParaRPr lang="en-US" sz="1600" dirty="0">
              <a:latin typeface="Courier" pitchFamily="2" charset="0"/>
            </a:endParaRPr>
          </a:p>
          <a:p>
            <a:r>
              <a:rPr lang="en-US" sz="1600" dirty="0">
                <a:latin typeface="Courier" pitchFamily="2" charset="0"/>
              </a:rPr>
              <a:t>ball = </a:t>
            </a:r>
            <a:r>
              <a:rPr lang="en-US" sz="1600" dirty="0" err="1">
                <a:latin typeface="Courier" pitchFamily="2" charset="0"/>
              </a:rPr>
              <a:t>canvas.create_oval</a:t>
            </a:r>
            <a:r>
              <a:rPr lang="en-US" sz="1600" dirty="0">
                <a:latin typeface="Courier" pitchFamily="2" charset="0"/>
              </a:rPr>
              <a:t>(10,10,60,60,fill=“orange”)</a:t>
            </a:r>
          </a:p>
          <a:p>
            <a:endParaRPr lang="en-US" sz="1600" dirty="0">
              <a:latin typeface="Courier" pitchFamily="2" charset="0"/>
            </a:endParaRPr>
          </a:p>
          <a:p>
            <a:endParaRPr lang="en-US" sz="1600" dirty="0">
              <a:latin typeface="Courier" pitchFamily="2" charset="0"/>
            </a:endParaRPr>
          </a:p>
          <a:p>
            <a:endParaRPr lang="en-US" sz="1600" dirty="0">
              <a:latin typeface="Courier" pitchFamily="2" charset="0"/>
            </a:endParaRPr>
          </a:p>
          <a:p>
            <a:r>
              <a:rPr lang="en-US" sz="1600" dirty="0" err="1">
                <a:latin typeface="Courier" pitchFamily="2" charset="0"/>
              </a:rPr>
              <a:t>tk.mainloop</a:t>
            </a:r>
            <a:r>
              <a:rPr lang="en-US" sz="1600" dirty="0">
                <a:latin typeface="Courier" pitchFamily="2" charset="0"/>
              </a:rPr>
              <a:t>()</a:t>
            </a:r>
          </a:p>
          <a:p>
            <a:endParaRPr lang="en-US" sz="1600" dirty="0">
              <a:latin typeface="Courier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3B01AE20-0F1A-1C4E-859A-7AE2BA232AE0}"/>
              </a:ext>
            </a:extLst>
          </p:cNvPr>
          <p:cNvSpPr txBox="1"/>
          <p:nvPr/>
        </p:nvSpPr>
        <p:spPr>
          <a:xfrm>
            <a:off x="6813394" y="3308023"/>
            <a:ext cx="5300547" cy="3046988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Courier" pitchFamily="2" charset="0"/>
              </a:rPr>
              <a:t>xspeed</a:t>
            </a:r>
            <a:r>
              <a:rPr lang="en-US" sz="1600" dirty="0">
                <a:latin typeface="Courier" pitchFamily="2" charset="0"/>
              </a:rPr>
              <a:t> = 4</a:t>
            </a:r>
          </a:p>
          <a:p>
            <a:r>
              <a:rPr lang="en-US" sz="1600" dirty="0" err="1">
                <a:latin typeface="Courier" pitchFamily="2" charset="0"/>
              </a:rPr>
              <a:t>yspeed</a:t>
            </a:r>
            <a:r>
              <a:rPr lang="en-US" sz="1600" dirty="0">
                <a:latin typeface="Courier" pitchFamily="2" charset="0"/>
              </a:rPr>
              <a:t> = 5</a:t>
            </a:r>
          </a:p>
          <a:p>
            <a:endParaRPr lang="en-US" sz="1600" dirty="0">
              <a:latin typeface="Courier" pitchFamily="2" charset="0"/>
            </a:endParaRPr>
          </a:p>
          <a:p>
            <a:r>
              <a:rPr lang="en-US" sz="1600" dirty="0">
                <a:latin typeface="Courier" pitchFamily="2" charset="0"/>
              </a:rPr>
              <a:t>While True:</a:t>
            </a:r>
          </a:p>
          <a:p>
            <a:r>
              <a:rPr lang="en-US" sz="1600" dirty="0">
                <a:latin typeface="Courier" pitchFamily="2" charset="0"/>
              </a:rPr>
              <a:t>	</a:t>
            </a:r>
            <a:r>
              <a:rPr lang="en-US" sz="1600" dirty="0" err="1">
                <a:latin typeface="Courier" pitchFamily="2" charset="0"/>
              </a:rPr>
              <a:t>canvas.move</a:t>
            </a:r>
            <a:r>
              <a:rPr lang="en-US" sz="1600" dirty="0">
                <a:latin typeface="Courier" pitchFamily="2" charset="0"/>
              </a:rPr>
              <a:t>(</a:t>
            </a:r>
            <a:r>
              <a:rPr lang="en-US" sz="1600" dirty="0" err="1">
                <a:latin typeface="Courier" pitchFamily="2" charset="0"/>
              </a:rPr>
              <a:t>ball,xspeed,yspeed</a:t>
            </a:r>
            <a:r>
              <a:rPr lang="en-US" sz="1600" dirty="0">
                <a:latin typeface="Courier" pitchFamily="2" charset="0"/>
              </a:rPr>
              <a:t>)</a:t>
            </a:r>
          </a:p>
          <a:p>
            <a:r>
              <a:rPr lang="en-US" sz="1600" dirty="0">
                <a:latin typeface="Courier" pitchFamily="2" charset="0"/>
              </a:rPr>
              <a:t>	pos = </a:t>
            </a:r>
            <a:r>
              <a:rPr lang="en-US" sz="1600" dirty="0" err="1">
                <a:latin typeface="Courier" pitchFamily="2" charset="0"/>
              </a:rPr>
              <a:t>canvas.cords</a:t>
            </a:r>
            <a:r>
              <a:rPr lang="en-US" sz="1600" dirty="0">
                <a:latin typeface="Courier" pitchFamily="2" charset="0"/>
              </a:rPr>
              <a:t>(ball)</a:t>
            </a:r>
          </a:p>
          <a:p>
            <a:r>
              <a:rPr lang="en-US" sz="1600" dirty="0">
                <a:latin typeface="Courier" pitchFamily="2" charset="0"/>
              </a:rPr>
              <a:t>	if pos[3] &gt;= Height or pos[1] &lt;= 0:</a:t>
            </a:r>
          </a:p>
          <a:p>
            <a:r>
              <a:rPr lang="en-US" sz="1600" dirty="0">
                <a:latin typeface="Courier" pitchFamily="2" charset="0"/>
              </a:rPr>
              <a:t>		</a:t>
            </a:r>
            <a:r>
              <a:rPr lang="en-US" sz="1600" dirty="0" err="1">
                <a:latin typeface="Courier" pitchFamily="2" charset="0"/>
              </a:rPr>
              <a:t>yspeed</a:t>
            </a:r>
            <a:r>
              <a:rPr lang="en-US" sz="1600" dirty="0">
                <a:latin typeface="Courier" pitchFamily="2" charset="0"/>
              </a:rPr>
              <a:t> = -</a:t>
            </a:r>
            <a:r>
              <a:rPr lang="en-US" sz="1600" dirty="0" err="1">
                <a:latin typeface="Courier" pitchFamily="2" charset="0"/>
              </a:rPr>
              <a:t>yspeed</a:t>
            </a:r>
            <a:endParaRPr lang="en-US" sz="1600" dirty="0">
              <a:latin typeface="Courier" pitchFamily="2" charset="0"/>
            </a:endParaRPr>
          </a:p>
          <a:p>
            <a:r>
              <a:rPr lang="en-US" sz="1600" dirty="0">
                <a:latin typeface="Courier" pitchFamily="2" charset="0"/>
              </a:rPr>
              <a:t>	if pos[2] &gt;= Width or pos[0] &lt;= 0:</a:t>
            </a:r>
          </a:p>
          <a:p>
            <a:r>
              <a:rPr lang="en-US" sz="1600" dirty="0">
                <a:latin typeface="Courier" pitchFamily="2" charset="0"/>
              </a:rPr>
              <a:t>		</a:t>
            </a:r>
            <a:r>
              <a:rPr lang="en-US" sz="1600" dirty="0" err="1">
                <a:latin typeface="Courier" pitchFamily="2" charset="0"/>
              </a:rPr>
              <a:t>xspeed</a:t>
            </a:r>
            <a:r>
              <a:rPr lang="en-US" sz="1600" dirty="0">
                <a:latin typeface="Courier" pitchFamily="2" charset="0"/>
              </a:rPr>
              <a:t> = -</a:t>
            </a:r>
            <a:r>
              <a:rPr lang="en-US" sz="1600" dirty="0" err="1">
                <a:latin typeface="Courier" pitchFamily="2" charset="0"/>
              </a:rPr>
              <a:t>xspeed</a:t>
            </a:r>
            <a:endParaRPr lang="en-US" sz="1600" dirty="0">
              <a:latin typeface="Courier" pitchFamily="2" charset="0"/>
            </a:endParaRPr>
          </a:p>
          <a:p>
            <a:r>
              <a:rPr lang="en-US" sz="1600" dirty="0">
                <a:latin typeface="Courier" pitchFamily="2" charset="0"/>
              </a:rPr>
              <a:t>	</a:t>
            </a:r>
            <a:r>
              <a:rPr lang="en-US" sz="1600" dirty="0" err="1">
                <a:latin typeface="Courier" pitchFamily="2" charset="0"/>
              </a:rPr>
              <a:t>tk.update</a:t>
            </a:r>
            <a:r>
              <a:rPr lang="en-US" sz="1600" dirty="0">
                <a:latin typeface="Courier" pitchFamily="2" charset="0"/>
              </a:rPr>
              <a:t>()</a:t>
            </a:r>
          </a:p>
          <a:p>
            <a:r>
              <a:rPr lang="en-US" sz="1600" dirty="0">
                <a:latin typeface="Courier" pitchFamily="2" charset="0"/>
              </a:rPr>
              <a:t>	</a:t>
            </a:r>
            <a:r>
              <a:rPr lang="en-US" sz="1600" dirty="0" err="1">
                <a:latin typeface="Courier" pitchFamily="2" charset="0"/>
              </a:rPr>
              <a:t>time.sleep</a:t>
            </a:r>
            <a:r>
              <a:rPr lang="en-US" sz="1600" dirty="0">
                <a:latin typeface="Courier" pitchFamily="2" charset="0"/>
              </a:rPr>
              <a:t>(0.01)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xmlns="" id="{2753438F-DEB6-EE47-BB0E-45BAB996C512}"/>
              </a:ext>
            </a:extLst>
          </p:cNvPr>
          <p:cNvCxnSpPr>
            <a:cxnSpLocks/>
            <a:stCxn id="4" idx="1"/>
          </p:cNvCxnSpPr>
          <p:nvPr/>
        </p:nvCxnSpPr>
        <p:spPr>
          <a:xfrm flipH="1">
            <a:off x="4705814" y="4831517"/>
            <a:ext cx="2107580" cy="521069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2900" y="42168"/>
            <a:ext cx="1906955" cy="949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0488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Review: </a:t>
            </a:r>
            <a:r>
              <a:rPr lang="en-US" dirty="0" smtClean="0"/>
              <a:t>object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3604" t="22517" r="12210"/>
          <a:stretch/>
        </p:blipFill>
        <p:spPr>
          <a:xfrm>
            <a:off x="105310" y="2443426"/>
            <a:ext cx="5638062" cy="291893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417167" y="2129918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9B2393"/>
                </a:solidFill>
                <a:latin typeface="Menlo-Bold" charset="0"/>
              </a:rPr>
              <a:t>class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Menlo-Regular" charset="0"/>
              </a:rPr>
              <a:t>Person:</a:t>
            </a:r>
            <a:endParaRPr lang="en-US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b="1" dirty="0" smtClean="0">
                <a:solidFill>
                  <a:srgbClr val="9B2393"/>
                </a:solidFill>
                <a:latin typeface="Menlo-Bold" charset="0"/>
              </a:rPr>
              <a:t>	</a:t>
            </a:r>
            <a:r>
              <a:rPr lang="en-US" b="1" dirty="0" err="1" smtClean="0">
                <a:solidFill>
                  <a:srgbClr val="9B2393"/>
                </a:solidFill>
                <a:latin typeface="Menlo-Bold" charset="0"/>
              </a:rPr>
              <a:t>def</a:t>
            </a:r>
            <a:r>
              <a:rPr lang="en-US" dirty="0" smtClean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__</a:t>
            </a:r>
            <a:r>
              <a:rPr lang="en-US" dirty="0" err="1">
                <a:solidFill>
                  <a:srgbClr val="000000"/>
                </a:solidFill>
                <a:latin typeface="Menlo-Regular" charset="0"/>
              </a:rPr>
              <a:t>init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__(</a:t>
            </a:r>
            <a:r>
              <a:rPr lang="en-US" dirty="0" err="1">
                <a:solidFill>
                  <a:srgbClr val="000000"/>
                </a:solidFill>
                <a:latin typeface="Menlo-Regular" charset="0"/>
              </a:rPr>
              <a:t>self,name,age,grade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):</a:t>
            </a:r>
          </a:p>
          <a:p>
            <a:r>
              <a:rPr lang="en-US" dirty="0">
                <a:solidFill>
                  <a:srgbClr val="000000"/>
                </a:solidFill>
                <a:latin typeface="Menlo-Regular" charset="0"/>
              </a:rPr>
              <a:t>    </a:t>
            </a:r>
            <a:r>
              <a:rPr lang="en-US" dirty="0" smtClean="0">
                <a:solidFill>
                  <a:srgbClr val="000000"/>
                </a:solidFill>
                <a:latin typeface="Menlo-Regular" charset="0"/>
              </a:rPr>
              <a:t>	</a:t>
            </a:r>
            <a:r>
              <a:rPr lang="en-US" dirty="0" err="1" smtClean="0">
                <a:solidFill>
                  <a:srgbClr val="000000"/>
                </a:solidFill>
                <a:latin typeface="Menlo-Regular" charset="0"/>
              </a:rPr>
              <a:t>self.name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Menlo-Regular" charset="0"/>
              </a:rPr>
              <a:t>  = name</a:t>
            </a:r>
            <a:endParaRPr lang="en-US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enlo-Regular" charset="0"/>
              </a:rPr>
              <a:t>    </a:t>
            </a:r>
            <a:r>
              <a:rPr lang="en-US" dirty="0" smtClean="0">
                <a:solidFill>
                  <a:srgbClr val="000000"/>
                </a:solidFill>
                <a:latin typeface="Menlo-Regular" charset="0"/>
              </a:rPr>
              <a:t>	</a:t>
            </a:r>
            <a:r>
              <a:rPr lang="en-US" dirty="0" err="1" smtClean="0">
                <a:solidFill>
                  <a:srgbClr val="000000"/>
                </a:solidFill>
                <a:latin typeface="Menlo-Regular" charset="0"/>
              </a:rPr>
              <a:t>self.age</a:t>
            </a:r>
            <a:r>
              <a:rPr lang="en-US" dirty="0" smtClean="0">
                <a:solidFill>
                  <a:srgbClr val="000000"/>
                </a:solidFill>
                <a:latin typeface="Menlo-Regular" charset="0"/>
              </a:rPr>
              <a:t>    = 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age</a:t>
            </a:r>
          </a:p>
          <a:p>
            <a:r>
              <a:rPr lang="en-US" dirty="0">
                <a:solidFill>
                  <a:srgbClr val="000000"/>
                </a:solidFill>
                <a:latin typeface="Menlo-Regular" charset="0"/>
              </a:rPr>
              <a:t>    </a:t>
            </a:r>
            <a:r>
              <a:rPr lang="en-US" dirty="0" smtClean="0">
                <a:solidFill>
                  <a:srgbClr val="000000"/>
                </a:solidFill>
                <a:latin typeface="Menlo-Regular" charset="0"/>
              </a:rPr>
              <a:t>	</a:t>
            </a:r>
            <a:r>
              <a:rPr lang="en-US" dirty="0" err="1" smtClean="0">
                <a:solidFill>
                  <a:srgbClr val="000000"/>
                </a:solidFill>
                <a:latin typeface="Menlo-Regular" charset="0"/>
              </a:rPr>
              <a:t>self.grade</a:t>
            </a:r>
            <a:r>
              <a:rPr lang="en-US" dirty="0" smtClean="0">
                <a:solidFill>
                  <a:srgbClr val="000000"/>
                </a:solidFill>
                <a:latin typeface="Menlo-Regular" charset="0"/>
              </a:rPr>
              <a:t>  = 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grade</a:t>
            </a:r>
          </a:p>
          <a:p>
            <a:r>
              <a:rPr lang="mr-IN" dirty="0">
                <a:solidFill>
                  <a:srgbClr val="000000"/>
                </a:solidFill>
                <a:latin typeface="Menlo-Regular" charset="0"/>
              </a:rPr>
              <a:t>    </a:t>
            </a:r>
            <a:r>
              <a:rPr lang="en-US" dirty="0" smtClean="0">
                <a:solidFill>
                  <a:srgbClr val="000000"/>
                </a:solidFill>
                <a:latin typeface="Menlo-Regular" charset="0"/>
              </a:rPr>
              <a:t> </a:t>
            </a:r>
            <a:endParaRPr lang="en-US" dirty="0" smtClean="0">
              <a:solidFill>
                <a:srgbClr val="5D6C79"/>
              </a:solidFill>
              <a:latin typeface="Menlo-Regular" charset="0"/>
            </a:endParaRPr>
          </a:p>
          <a:p>
            <a:r>
              <a:rPr lang="en-US" b="1" dirty="0">
                <a:solidFill>
                  <a:srgbClr val="5D6C79"/>
                </a:solidFill>
                <a:latin typeface="Menlo-Regular" charset="0"/>
              </a:rPr>
              <a:t>	</a:t>
            </a:r>
            <a:r>
              <a:rPr lang="en-US" b="1" dirty="0" err="1" smtClean="0">
                <a:solidFill>
                  <a:srgbClr val="9B2393"/>
                </a:solidFill>
                <a:latin typeface="Menlo-Bold" charset="0"/>
              </a:rPr>
              <a:t>def</a:t>
            </a:r>
            <a:r>
              <a:rPr lang="en-US" dirty="0" smtClean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Menlo-Regular" charset="0"/>
              </a:rPr>
              <a:t>myname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(self):</a:t>
            </a:r>
          </a:p>
          <a:p>
            <a:r>
              <a:rPr lang="en-US" dirty="0">
                <a:solidFill>
                  <a:srgbClr val="000000"/>
                </a:solidFill>
                <a:latin typeface="Menlo-Regular" charset="0"/>
              </a:rPr>
              <a:t>        print(</a:t>
            </a:r>
            <a:r>
              <a:rPr lang="en-US" dirty="0">
                <a:solidFill>
                  <a:srgbClr val="C41A16"/>
                </a:solidFill>
                <a:latin typeface="Menlo-Regular" charset="0"/>
              </a:rPr>
              <a:t>"My name is "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+</a:t>
            </a:r>
            <a:r>
              <a:rPr lang="en-US" dirty="0" err="1">
                <a:solidFill>
                  <a:srgbClr val="000000"/>
                </a:solidFill>
                <a:latin typeface="Menlo-Regular" charset="0"/>
              </a:rPr>
              <a:t>self.name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79097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Review: </a:t>
            </a:r>
            <a:r>
              <a:rPr lang="en-US" dirty="0" smtClean="0"/>
              <a:t>object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/>
          <a:srcRect l="11860" t="-1793" r="5947" b="-1"/>
          <a:stretch/>
        </p:blipFill>
        <p:spPr>
          <a:xfrm>
            <a:off x="0" y="1828801"/>
            <a:ext cx="6518365" cy="4676502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6417167" y="2129918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9B2393"/>
                </a:solidFill>
                <a:latin typeface="Menlo-Bold" charset="0"/>
              </a:rPr>
              <a:t>class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Menlo-Regular" charset="0"/>
              </a:rPr>
              <a:t>Person:</a:t>
            </a:r>
            <a:endParaRPr lang="en-US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b="1" dirty="0" smtClean="0">
                <a:solidFill>
                  <a:srgbClr val="9B2393"/>
                </a:solidFill>
                <a:latin typeface="Menlo-Bold" charset="0"/>
              </a:rPr>
              <a:t>	</a:t>
            </a:r>
            <a:r>
              <a:rPr lang="en-US" b="1" dirty="0" err="1" smtClean="0">
                <a:solidFill>
                  <a:srgbClr val="9B2393"/>
                </a:solidFill>
                <a:latin typeface="Menlo-Bold" charset="0"/>
              </a:rPr>
              <a:t>def</a:t>
            </a:r>
            <a:r>
              <a:rPr lang="en-US" dirty="0" smtClean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__</a:t>
            </a:r>
            <a:r>
              <a:rPr lang="en-US" dirty="0" err="1">
                <a:solidFill>
                  <a:srgbClr val="000000"/>
                </a:solidFill>
                <a:latin typeface="Menlo-Regular" charset="0"/>
              </a:rPr>
              <a:t>init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__(</a:t>
            </a:r>
            <a:r>
              <a:rPr lang="en-US" dirty="0" err="1">
                <a:solidFill>
                  <a:srgbClr val="000000"/>
                </a:solidFill>
                <a:latin typeface="Menlo-Regular" charset="0"/>
              </a:rPr>
              <a:t>self,name,age,grade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):</a:t>
            </a:r>
          </a:p>
          <a:p>
            <a:r>
              <a:rPr lang="en-US" dirty="0">
                <a:solidFill>
                  <a:srgbClr val="000000"/>
                </a:solidFill>
                <a:latin typeface="Menlo-Regular" charset="0"/>
              </a:rPr>
              <a:t>    </a:t>
            </a:r>
            <a:r>
              <a:rPr lang="en-US" dirty="0" smtClean="0">
                <a:solidFill>
                  <a:srgbClr val="000000"/>
                </a:solidFill>
                <a:latin typeface="Menlo-Regular" charset="0"/>
              </a:rPr>
              <a:t>	</a:t>
            </a:r>
            <a:r>
              <a:rPr lang="en-US" dirty="0" err="1" smtClean="0">
                <a:solidFill>
                  <a:srgbClr val="000000"/>
                </a:solidFill>
                <a:latin typeface="Menlo-Regular" charset="0"/>
              </a:rPr>
              <a:t>self.name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Menlo-Regular" charset="0"/>
              </a:rPr>
              <a:t>  = name</a:t>
            </a:r>
            <a:endParaRPr lang="en-US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enlo-Regular" charset="0"/>
              </a:rPr>
              <a:t>    </a:t>
            </a:r>
            <a:r>
              <a:rPr lang="en-US" dirty="0" smtClean="0">
                <a:solidFill>
                  <a:srgbClr val="000000"/>
                </a:solidFill>
                <a:latin typeface="Menlo-Regular" charset="0"/>
              </a:rPr>
              <a:t>	</a:t>
            </a:r>
            <a:r>
              <a:rPr lang="en-US" dirty="0" err="1" smtClean="0">
                <a:solidFill>
                  <a:srgbClr val="000000"/>
                </a:solidFill>
                <a:latin typeface="Menlo-Regular" charset="0"/>
              </a:rPr>
              <a:t>self.age</a:t>
            </a:r>
            <a:r>
              <a:rPr lang="en-US" dirty="0" smtClean="0">
                <a:solidFill>
                  <a:srgbClr val="000000"/>
                </a:solidFill>
                <a:latin typeface="Menlo-Regular" charset="0"/>
              </a:rPr>
              <a:t>    = 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age</a:t>
            </a:r>
          </a:p>
          <a:p>
            <a:r>
              <a:rPr lang="en-US" dirty="0">
                <a:solidFill>
                  <a:srgbClr val="000000"/>
                </a:solidFill>
                <a:latin typeface="Menlo-Regular" charset="0"/>
              </a:rPr>
              <a:t>    </a:t>
            </a:r>
            <a:r>
              <a:rPr lang="en-US" dirty="0" smtClean="0">
                <a:solidFill>
                  <a:srgbClr val="000000"/>
                </a:solidFill>
                <a:latin typeface="Menlo-Regular" charset="0"/>
              </a:rPr>
              <a:t>	</a:t>
            </a:r>
            <a:r>
              <a:rPr lang="en-US" dirty="0" err="1" smtClean="0">
                <a:solidFill>
                  <a:srgbClr val="000000"/>
                </a:solidFill>
                <a:latin typeface="Menlo-Regular" charset="0"/>
              </a:rPr>
              <a:t>self.grade</a:t>
            </a:r>
            <a:r>
              <a:rPr lang="en-US" dirty="0" smtClean="0">
                <a:solidFill>
                  <a:srgbClr val="000000"/>
                </a:solidFill>
                <a:latin typeface="Menlo-Regular" charset="0"/>
              </a:rPr>
              <a:t>  = 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grade</a:t>
            </a:r>
          </a:p>
          <a:p>
            <a:r>
              <a:rPr lang="mr-IN" dirty="0">
                <a:solidFill>
                  <a:srgbClr val="000000"/>
                </a:solidFill>
                <a:latin typeface="Menlo-Regular" charset="0"/>
              </a:rPr>
              <a:t>    </a:t>
            </a:r>
            <a:r>
              <a:rPr lang="en-US" dirty="0" smtClean="0">
                <a:solidFill>
                  <a:srgbClr val="000000"/>
                </a:solidFill>
                <a:latin typeface="Menlo-Regular" charset="0"/>
              </a:rPr>
              <a:t> </a:t>
            </a:r>
            <a:endParaRPr lang="en-US" dirty="0" smtClean="0">
              <a:solidFill>
                <a:srgbClr val="5D6C79"/>
              </a:solidFill>
              <a:latin typeface="Menlo-Regular" charset="0"/>
            </a:endParaRPr>
          </a:p>
          <a:p>
            <a:r>
              <a:rPr lang="en-US" b="1" dirty="0">
                <a:solidFill>
                  <a:srgbClr val="5D6C79"/>
                </a:solidFill>
                <a:latin typeface="Menlo-Regular" charset="0"/>
              </a:rPr>
              <a:t>	</a:t>
            </a:r>
            <a:r>
              <a:rPr lang="en-US" b="1" dirty="0" err="1" smtClean="0">
                <a:solidFill>
                  <a:srgbClr val="9B2393"/>
                </a:solidFill>
                <a:latin typeface="Menlo-Bold" charset="0"/>
              </a:rPr>
              <a:t>def</a:t>
            </a:r>
            <a:r>
              <a:rPr lang="en-US" dirty="0" smtClean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Menlo-Regular" charset="0"/>
              </a:rPr>
              <a:t>myname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(self):</a:t>
            </a:r>
          </a:p>
          <a:p>
            <a:r>
              <a:rPr lang="en-US" dirty="0">
                <a:solidFill>
                  <a:srgbClr val="000000"/>
                </a:solidFill>
                <a:latin typeface="Menlo-Regular" charset="0"/>
              </a:rPr>
              <a:t>        print(</a:t>
            </a:r>
            <a:r>
              <a:rPr lang="en-US" dirty="0">
                <a:solidFill>
                  <a:srgbClr val="C41A16"/>
                </a:solidFill>
                <a:latin typeface="Menlo-Regular" charset="0"/>
              </a:rPr>
              <a:t>"My name is "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+</a:t>
            </a:r>
            <a:r>
              <a:rPr lang="en-US" dirty="0" err="1">
                <a:solidFill>
                  <a:srgbClr val="000000"/>
                </a:solidFill>
                <a:latin typeface="Menlo-Regular" charset="0"/>
              </a:rPr>
              <a:t>self.name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)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6518365" y="4932621"/>
            <a:ext cx="35317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latin typeface="Menlo-Regular" charset="0"/>
              </a:rPr>
              <a:t>Jim = Person(“Jim”,10,4)</a:t>
            </a:r>
            <a:endParaRPr lang="en-US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xmlns="" id="{A68FF25F-92EB-AE4D-B49A-9D535DFDCC05}"/>
              </a:ext>
            </a:extLst>
          </p:cNvPr>
          <p:cNvCxnSpPr/>
          <p:nvPr/>
        </p:nvCxnSpPr>
        <p:spPr>
          <a:xfrm>
            <a:off x="3853679" y="5102440"/>
            <a:ext cx="2390367" cy="0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xmlns="" id="{A68FF25F-92EB-AE4D-B49A-9D535DFDCC05}"/>
              </a:ext>
            </a:extLst>
          </p:cNvPr>
          <p:cNvCxnSpPr/>
          <p:nvPr/>
        </p:nvCxnSpPr>
        <p:spPr>
          <a:xfrm>
            <a:off x="3470502" y="2381012"/>
            <a:ext cx="2390367" cy="0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82838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xmlns="" id="{597EA66B-2AAB-42B0-9F9D-38920D8D82D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/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FD7674F6-73A9-0648-A682-1E6E87D119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3477" y="2351314"/>
            <a:ext cx="10804435" cy="1620902"/>
          </a:xfrm>
          <a:effectLst/>
        </p:spPr>
        <p:txBody>
          <a:bodyPr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4400" dirty="0" smtClean="0">
                <a:solidFill>
                  <a:schemeClr val="tx1"/>
                </a:solidFill>
              </a:rPr>
              <a:t>Animation and game design </a:t>
            </a:r>
            <a:r>
              <a:rPr lang="en-US" sz="4400" dirty="0">
                <a:solidFill>
                  <a:schemeClr val="tx1"/>
                </a:solidFill>
              </a:rPr>
              <a:t>with functions and </a:t>
            </a:r>
            <a:r>
              <a:rPr lang="en-US" sz="4400" dirty="0" smtClean="0">
                <a:solidFill>
                  <a:schemeClr val="tx1"/>
                </a:solidFill>
              </a:rPr>
              <a:t>objects: </a:t>
            </a:r>
            <a:r>
              <a:rPr lang="en-US" sz="4400" dirty="0" err="1" smtClean="0">
                <a:solidFill>
                  <a:schemeClr val="tx1"/>
                </a:solidFill>
              </a:rPr>
              <a:t>tkinter</a:t>
            </a:r>
            <a:endParaRPr lang="en-US" sz="4400" dirty="0">
              <a:solidFill>
                <a:schemeClr val="tx1"/>
              </a:solidFill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xmlns="" id="{D360EBE3-31BB-422F-AA87-FA3873DAE48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/>
          </p:nvPr>
        </p:nvSpPr>
        <p:spPr bwMode="auto">
          <a:xfrm rot="10800000">
            <a:off x="0" y="5388384"/>
            <a:ext cx="12192000" cy="1469616"/>
          </a:xfrm>
          <a:custGeom>
            <a:avLst/>
            <a:gdLst>
              <a:gd name="connsiteX0" fmla="*/ 6113881 w 12192000"/>
              <a:gd name="connsiteY0" fmla="*/ 1469616 h 1469616"/>
              <a:gd name="connsiteX1" fmla="*/ 6101181 w 12192000"/>
              <a:gd name="connsiteY1" fmla="*/ 1469616 h 1469616"/>
              <a:gd name="connsiteX2" fmla="*/ 6090598 w 12192000"/>
              <a:gd name="connsiteY2" fmla="*/ 1469616 h 1469616"/>
              <a:gd name="connsiteX3" fmla="*/ 6077897 w 12192000"/>
              <a:gd name="connsiteY3" fmla="*/ 1464854 h 1469616"/>
              <a:gd name="connsiteX4" fmla="*/ 6065198 w 12192000"/>
              <a:gd name="connsiteY4" fmla="*/ 1460091 h 1469616"/>
              <a:gd name="connsiteX5" fmla="*/ 6056731 w 12192000"/>
              <a:gd name="connsiteY5" fmla="*/ 1456916 h 1469616"/>
              <a:gd name="connsiteX6" fmla="*/ 5678033 w 12192000"/>
              <a:gd name="connsiteY6" fmla="*/ 1172892 h 1469616"/>
              <a:gd name="connsiteX7" fmla="*/ 0 w 12192000"/>
              <a:gd name="connsiteY7" fmla="*/ 1172892 h 1469616"/>
              <a:gd name="connsiteX8" fmla="*/ 0 w 12192000"/>
              <a:gd name="connsiteY8" fmla="*/ 1162370 h 1469616"/>
              <a:gd name="connsiteX9" fmla="*/ 0 w 12192000"/>
              <a:gd name="connsiteY9" fmla="*/ 403347 h 1469616"/>
              <a:gd name="connsiteX10" fmla="*/ 0 w 12192000"/>
              <a:gd name="connsiteY10" fmla="*/ 0 h 1469616"/>
              <a:gd name="connsiteX11" fmla="*/ 12192000 w 12192000"/>
              <a:gd name="connsiteY11" fmla="*/ 0 h 1469616"/>
              <a:gd name="connsiteX12" fmla="*/ 12192000 w 12192000"/>
              <a:gd name="connsiteY12" fmla="*/ 403347 h 1469616"/>
              <a:gd name="connsiteX13" fmla="*/ 12192000 w 12192000"/>
              <a:gd name="connsiteY13" fmla="*/ 1162370 h 1469616"/>
              <a:gd name="connsiteX14" fmla="*/ 12192000 w 12192000"/>
              <a:gd name="connsiteY14" fmla="*/ 1172892 h 1469616"/>
              <a:gd name="connsiteX15" fmla="*/ 6524330 w 12192000"/>
              <a:gd name="connsiteY15" fmla="*/ 1172892 h 1469616"/>
              <a:gd name="connsiteX16" fmla="*/ 6145631 w 12192000"/>
              <a:gd name="connsiteY16" fmla="*/ 1456916 h 1469616"/>
              <a:gd name="connsiteX17" fmla="*/ 6137163 w 12192000"/>
              <a:gd name="connsiteY17" fmla="*/ 1460091 h 1469616"/>
              <a:gd name="connsiteX18" fmla="*/ 6124463 w 12192000"/>
              <a:gd name="connsiteY18" fmla="*/ 1464854 h 14696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2192000" h="1469616">
                <a:moveTo>
                  <a:pt x="6113881" y="1469616"/>
                </a:moveTo>
                <a:lnTo>
                  <a:pt x="6101181" y="1469616"/>
                </a:lnTo>
                <a:lnTo>
                  <a:pt x="6090598" y="1469616"/>
                </a:lnTo>
                <a:lnTo>
                  <a:pt x="6077897" y="1464854"/>
                </a:lnTo>
                <a:lnTo>
                  <a:pt x="6065198" y="1460091"/>
                </a:lnTo>
                <a:lnTo>
                  <a:pt x="6056731" y="1456916"/>
                </a:lnTo>
                <a:lnTo>
                  <a:pt x="5678033" y="1172892"/>
                </a:lnTo>
                <a:lnTo>
                  <a:pt x="0" y="1172892"/>
                </a:lnTo>
                <a:lnTo>
                  <a:pt x="0" y="1162370"/>
                </a:lnTo>
                <a:lnTo>
                  <a:pt x="0" y="403347"/>
                </a:lnTo>
                <a:lnTo>
                  <a:pt x="0" y="0"/>
                </a:lnTo>
                <a:lnTo>
                  <a:pt x="12192000" y="0"/>
                </a:lnTo>
                <a:lnTo>
                  <a:pt x="12192000" y="403347"/>
                </a:lnTo>
                <a:lnTo>
                  <a:pt x="12192000" y="1162370"/>
                </a:lnTo>
                <a:lnTo>
                  <a:pt x="12192000" y="1172892"/>
                </a:lnTo>
                <a:lnTo>
                  <a:pt x="6524330" y="1172892"/>
                </a:lnTo>
                <a:lnTo>
                  <a:pt x="6145631" y="1456916"/>
                </a:lnTo>
                <a:lnTo>
                  <a:pt x="6137163" y="1460091"/>
                </a:lnTo>
                <a:lnTo>
                  <a:pt x="6124463" y="1464854"/>
                </a:lnTo>
                <a:close/>
              </a:path>
            </a:pathLst>
          </a:custGeom>
          <a:ln>
            <a:noFill/>
          </a:ln>
          <a:effectLst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06955" cy="949959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980038" y="4278705"/>
            <a:ext cx="58705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bigbrainacademy</a:t>
            </a:r>
            <a:r>
              <a:rPr lang="en-US" dirty="0"/>
              <a:t>/python4kids</a:t>
            </a:r>
          </a:p>
        </p:txBody>
      </p:sp>
      <p:sp>
        <p:nvSpPr>
          <p:cNvPr id="3" name="Rectangle 2"/>
          <p:cNvSpPr/>
          <p:nvPr/>
        </p:nvSpPr>
        <p:spPr>
          <a:xfrm>
            <a:off x="493192" y="6457247"/>
            <a:ext cx="63530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Ref: https</a:t>
            </a:r>
            <a:r>
              <a:rPr lang="en-US" dirty="0"/>
              <a:t>://</a:t>
            </a:r>
            <a:r>
              <a:rPr lang="en-US" dirty="0" err="1"/>
              <a:t>www.geeksforgeeks.org</a:t>
            </a:r>
            <a:r>
              <a:rPr lang="en-US" dirty="0"/>
              <a:t>/python-</a:t>
            </a:r>
            <a:r>
              <a:rPr lang="en-US" dirty="0" err="1"/>
              <a:t>gui</a:t>
            </a:r>
            <a:r>
              <a:rPr lang="en-US" dirty="0"/>
              <a:t>-</a:t>
            </a:r>
            <a:r>
              <a:rPr lang="en-US" dirty="0" err="1"/>
              <a:t>tkinter</a:t>
            </a:r>
            <a:r>
              <a:rPr lang="en-US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51895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4268" y="2116182"/>
            <a:ext cx="6400075" cy="4246666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 dirty="0" smtClean="0"/>
              <a:t>Project: bouncing ball</a:t>
            </a:r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xmlns="" id="{A68FF25F-92EB-AE4D-B49A-9D535DFDCC05}"/>
              </a:ext>
            </a:extLst>
          </p:cNvPr>
          <p:cNvCxnSpPr/>
          <p:nvPr/>
        </p:nvCxnSpPr>
        <p:spPr>
          <a:xfrm>
            <a:off x="7424848" y="5258704"/>
            <a:ext cx="478181" cy="240759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xmlns="" id="{A68FF25F-92EB-AE4D-B49A-9D535DFDCC05}"/>
              </a:ext>
            </a:extLst>
          </p:cNvPr>
          <p:cNvCxnSpPr/>
          <p:nvPr/>
        </p:nvCxnSpPr>
        <p:spPr>
          <a:xfrm flipH="1">
            <a:off x="7424848" y="3164293"/>
            <a:ext cx="239090" cy="433251"/>
          </a:xfrm>
          <a:prstGeom prst="straightConnector1">
            <a:avLst/>
          </a:prstGeom>
          <a:ln w="539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82919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tkinter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3522616" y="3439721"/>
            <a:ext cx="5146766" cy="3017520"/>
            <a:chOff x="1254034" y="2978331"/>
            <a:chExt cx="5146766" cy="3017520"/>
          </a:xfrm>
        </p:grpSpPr>
        <p:sp>
          <p:nvSpPr>
            <p:cNvPr id="5" name="Rectangle 4"/>
            <p:cNvSpPr/>
            <p:nvPr/>
          </p:nvSpPr>
          <p:spPr>
            <a:xfrm>
              <a:off x="1254034" y="2978331"/>
              <a:ext cx="5146766" cy="301752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332412" y="3095897"/>
              <a:ext cx="5747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T</a:t>
              </a:r>
              <a:r>
                <a:rPr lang="en-US" dirty="0" err="1" smtClean="0"/>
                <a:t>k</a:t>
              </a:r>
              <a:endParaRPr lang="en-US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1737361" y="3239588"/>
              <a:ext cx="4406432" cy="2521132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109652" y="3412365"/>
              <a:ext cx="11560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mtClean="0"/>
                <a:t>Canvas</a:t>
              </a:r>
              <a:endParaRPr lang="en-US" dirty="0"/>
            </a:p>
          </p:txBody>
        </p:sp>
      </p:grpSp>
      <p:sp>
        <p:nvSpPr>
          <p:cNvPr id="10" name="Rectangle 9"/>
          <p:cNvSpPr/>
          <p:nvPr/>
        </p:nvSpPr>
        <p:spPr>
          <a:xfrm>
            <a:off x="161109" y="2477762"/>
            <a:ext cx="857668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>
                <a:solidFill>
                  <a:srgbClr val="000000"/>
                </a:solidFill>
                <a:latin typeface="Menlo" charset="0"/>
              </a:rPr>
              <a:t>tk</a:t>
            </a:r>
            <a:r>
              <a:rPr lang="en-US" dirty="0" smtClean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Menlo" charset="0"/>
              </a:rPr>
              <a:t>= </a:t>
            </a:r>
            <a:r>
              <a:rPr lang="en-US" dirty="0" err="1">
                <a:solidFill>
                  <a:srgbClr val="000000"/>
                </a:solidFill>
                <a:latin typeface="Menlo" charset="0"/>
              </a:rPr>
              <a:t>Tk</a:t>
            </a:r>
            <a:r>
              <a:rPr lang="en-US" dirty="0">
                <a:solidFill>
                  <a:srgbClr val="000000"/>
                </a:solidFill>
                <a:latin typeface="Menlo" charset="0"/>
              </a:rPr>
              <a:t>()</a:t>
            </a:r>
          </a:p>
          <a:p>
            <a:r>
              <a:rPr lang="en-US" dirty="0">
                <a:solidFill>
                  <a:srgbClr val="000000"/>
                </a:solidFill>
                <a:latin typeface="Menlo" charset="0"/>
              </a:rPr>
              <a:t>canvas = Canvas(</a:t>
            </a:r>
            <a:r>
              <a:rPr lang="en-US" dirty="0" err="1">
                <a:solidFill>
                  <a:srgbClr val="000000"/>
                </a:solidFill>
                <a:latin typeface="Menlo" charset="0"/>
              </a:rPr>
              <a:t>tk</a:t>
            </a:r>
            <a:r>
              <a:rPr lang="en-US" dirty="0">
                <a:solidFill>
                  <a:srgbClr val="000000"/>
                </a:solidFill>
                <a:latin typeface="Menlo" charset="0"/>
              </a:rPr>
              <a:t>, </a:t>
            </a:r>
            <a:r>
              <a:rPr lang="en-US" dirty="0" smtClean="0">
                <a:solidFill>
                  <a:srgbClr val="000000"/>
                </a:solidFill>
                <a:latin typeface="Menlo" charset="0"/>
              </a:rPr>
              <a:t>width=800, height=500, </a:t>
            </a:r>
            <a:r>
              <a:rPr lang="en-US" dirty="0" err="1">
                <a:solidFill>
                  <a:srgbClr val="000000"/>
                </a:solidFill>
                <a:latin typeface="Menlo" charset="0"/>
              </a:rPr>
              <a:t>bg</a:t>
            </a:r>
            <a:r>
              <a:rPr lang="en-US" dirty="0" smtClean="0">
                <a:solidFill>
                  <a:srgbClr val="000000"/>
                </a:solidFill>
                <a:latin typeface="Menlo" charset="0"/>
              </a:rPr>
              <a:t>=</a:t>
            </a:r>
            <a:r>
              <a:rPr lang="en-US" dirty="0" smtClean="0">
                <a:solidFill>
                  <a:srgbClr val="FF69B4"/>
                </a:solidFill>
                <a:latin typeface="Menlo" charset="0"/>
              </a:rPr>
              <a:t>”green"</a:t>
            </a:r>
            <a:r>
              <a:rPr lang="en-US" dirty="0" smtClean="0">
                <a:solidFill>
                  <a:srgbClr val="000000"/>
                </a:solidFill>
                <a:latin typeface="Menlo" charset="0"/>
              </a:rPr>
              <a:t>)</a:t>
            </a:r>
            <a:endParaRPr lang="en-US" b="0" i="0" u="none" strike="noStrike" dirty="0">
              <a:solidFill>
                <a:srgbClr val="000000"/>
              </a:solidFill>
              <a:effectLst/>
              <a:latin typeface="Menlo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61109" y="3176064"/>
            <a:ext cx="19976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  <a:latin typeface="Menlo" charset="0"/>
              </a:rPr>
              <a:t>canvas.pack</a:t>
            </a:r>
            <a:r>
              <a:rPr lang="en-US" dirty="0" smtClean="0">
                <a:solidFill>
                  <a:srgbClr val="000000"/>
                </a:solidFill>
                <a:latin typeface="Menlo" charset="0"/>
              </a:rPr>
              <a:t>()</a:t>
            </a:r>
            <a:endParaRPr lang="en-US" b="0" i="0" u="none" strike="noStrike" dirty="0">
              <a:solidFill>
                <a:srgbClr val="000000"/>
              </a:solidFill>
              <a:effectLst/>
              <a:latin typeface="Menlo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672146" y="3545396"/>
            <a:ext cx="8819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rgbClr val="000000"/>
                </a:solidFill>
                <a:latin typeface="Menlo" charset="0"/>
              </a:rPr>
              <a:t>width</a:t>
            </a:r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7377982" y="4621293"/>
            <a:ext cx="10214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rgbClr val="000000"/>
                </a:solidFill>
                <a:latin typeface="Menlo" charset="0"/>
              </a:rPr>
              <a:t>height</a:t>
            </a:r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61109" y="2021877"/>
            <a:ext cx="31133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rgbClr val="0000FF"/>
                </a:solidFill>
                <a:latin typeface="Menlo" charset="0"/>
              </a:rPr>
              <a:t>from</a:t>
            </a:r>
            <a:r>
              <a:rPr lang="en-US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Menlo" charset="0"/>
              </a:rPr>
              <a:t>tkinter</a:t>
            </a:r>
            <a:r>
              <a:rPr lang="en-US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Menlo" charset="0"/>
              </a:rPr>
              <a:t>import</a:t>
            </a:r>
            <a:r>
              <a:rPr lang="en-US" dirty="0">
                <a:solidFill>
                  <a:srgbClr val="000000"/>
                </a:solidFill>
                <a:latin typeface="Menlo" charset="0"/>
              </a:rPr>
              <a:t> *</a:t>
            </a:r>
            <a:endParaRPr lang="en-US" b="0" i="0" u="none" strike="noStrike" dirty="0">
              <a:solidFill>
                <a:srgbClr val="000000"/>
              </a:solidFill>
              <a:effectLst/>
              <a:latin typeface="Menlo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717785" y="2443180"/>
            <a:ext cx="27274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Roboto" charset="0"/>
              </a:rPr>
              <a:t># To </a:t>
            </a:r>
            <a:r>
              <a:rPr lang="en-US" dirty="0">
                <a:latin typeface="Roboto" charset="0"/>
              </a:rPr>
              <a:t>create a main window,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57424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bouncing ball</a:t>
            </a:r>
            <a:endParaRPr lang="en-US" dirty="0"/>
          </a:p>
        </p:txBody>
      </p:sp>
      <p:grpSp>
        <p:nvGrpSpPr>
          <p:cNvPr id="17" name="Group 16"/>
          <p:cNvGrpSpPr/>
          <p:nvPr/>
        </p:nvGrpSpPr>
        <p:grpSpPr>
          <a:xfrm>
            <a:off x="1801025" y="3090443"/>
            <a:ext cx="8331200" cy="3605232"/>
            <a:chOff x="3107311" y="3821963"/>
            <a:chExt cx="8331200" cy="3605232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07311" y="3896595"/>
              <a:ext cx="8331200" cy="3530600"/>
            </a:xfrm>
            <a:prstGeom prst="rect">
              <a:avLst/>
            </a:prstGeom>
          </p:spPr>
        </p:pic>
        <p:grpSp>
          <p:nvGrpSpPr>
            <p:cNvPr id="16" name="Group 15"/>
            <p:cNvGrpSpPr/>
            <p:nvPr/>
          </p:nvGrpSpPr>
          <p:grpSpPr>
            <a:xfrm>
              <a:off x="5133433" y="3821963"/>
              <a:ext cx="1375710" cy="1783889"/>
              <a:chOff x="5629822" y="3038192"/>
              <a:chExt cx="1375710" cy="1783889"/>
            </a:xfrm>
          </p:grpSpPr>
          <p:sp>
            <p:nvSpPr>
              <p:cNvPr id="6" name="Oval 5"/>
              <p:cNvSpPr/>
              <p:nvPr/>
            </p:nvSpPr>
            <p:spPr>
              <a:xfrm>
                <a:off x="5638800" y="3830782"/>
                <a:ext cx="332508" cy="332509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/>
              <p:cNvSpPr/>
              <p:nvPr/>
            </p:nvSpPr>
            <p:spPr>
              <a:xfrm>
                <a:off x="5638800" y="3830782"/>
                <a:ext cx="332508" cy="332509"/>
              </a:xfrm>
              <a:prstGeom prst="rect">
                <a:avLst/>
              </a:prstGeom>
              <a:solidFill>
                <a:schemeClr val="accent1">
                  <a:alpha val="16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5629822" y="3038192"/>
                <a:ext cx="9396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(X0,y0)</a:t>
                </a:r>
                <a:endParaRPr lang="en-US" dirty="0"/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6065851" y="4452749"/>
                <a:ext cx="9396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(X1,y1)</a:t>
                </a:r>
                <a:endParaRPr lang="en-US" dirty="0"/>
              </a:p>
            </p:txBody>
          </p: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xmlns="" id="{A68FF25F-92EB-AE4D-B49A-9D535DFDCC05}"/>
                  </a:ext>
                </a:extLst>
              </p:cNvPr>
              <p:cNvCxnSpPr/>
              <p:nvPr/>
            </p:nvCxnSpPr>
            <p:spPr>
              <a:xfrm flipH="1">
                <a:off x="5629822" y="3482156"/>
                <a:ext cx="175232" cy="348626"/>
              </a:xfrm>
              <a:prstGeom prst="straightConnector1">
                <a:avLst/>
              </a:prstGeom>
              <a:ln w="635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xmlns="" id="{A68FF25F-92EB-AE4D-B49A-9D535DFDCC05}"/>
                  </a:ext>
                </a:extLst>
              </p:cNvPr>
              <p:cNvCxnSpPr/>
              <p:nvPr/>
            </p:nvCxnSpPr>
            <p:spPr>
              <a:xfrm flipH="1" flipV="1">
                <a:off x="5971308" y="4167848"/>
                <a:ext cx="189086" cy="353829"/>
              </a:xfrm>
              <a:prstGeom prst="straightConnector1">
                <a:avLst/>
              </a:prstGeom>
              <a:ln w="635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5" name="Rectangle 14"/>
          <p:cNvSpPr/>
          <p:nvPr/>
        </p:nvSpPr>
        <p:spPr>
          <a:xfrm>
            <a:off x="0" y="2281876"/>
            <a:ext cx="95097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  <a:latin typeface="Menlo-Regular" charset="0"/>
              </a:rPr>
              <a:t>self.shape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= </a:t>
            </a:r>
            <a:r>
              <a:rPr lang="en-US" dirty="0" err="1">
                <a:solidFill>
                  <a:srgbClr val="000000"/>
                </a:solidFill>
                <a:latin typeface="Menlo-Regular" charset="0"/>
              </a:rPr>
              <a:t>canvas.create_oval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en-US" dirty="0">
                <a:solidFill>
                  <a:srgbClr val="1C00CF"/>
                </a:solidFill>
                <a:latin typeface="Menlo-Regular" charset="0"/>
              </a:rPr>
              <a:t>0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, </a:t>
            </a:r>
            <a:r>
              <a:rPr lang="en-US" dirty="0">
                <a:solidFill>
                  <a:srgbClr val="1C00CF"/>
                </a:solidFill>
                <a:latin typeface="Menlo-Regular" charset="0"/>
              </a:rPr>
              <a:t>0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, SIZE, SIZE, fill</a:t>
            </a:r>
            <a:r>
              <a:rPr lang="en-US" dirty="0" smtClean="0">
                <a:solidFill>
                  <a:srgbClr val="000000"/>
                </a:solidFill>
                <a:latin typeface="Menlo-Regular" charset="0"/>
              </a:rPr>
              <a:t>=“orange”)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220723" y="4105781"/>
            <a:ext cx="26949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  <a:latin typeface="Menlo" charset="0"/>
              </a:rPr>
              <a:t>p</a:t>
            </a:r>
            <a:r>
              <a:rPr lang="en-US" dirty="0" err="1" smtClean="0">
                <a:solidFill>
                  <a:srgbClr val="000000"/>
                </a:solidFill>
                <a:latin typeface="Menlo" charset="0"/>
              </a:rPr>
              <a:t>os</a:t>
            </a:r>
            <a:r>
              <a:rPr lang="en-US" dirty="0" smtClean="0">
                <a:solidFill>
                  <a:srgbClr val="000000"/>
                </a:solidFill>
                <a:latin typeface="Menlo" charset="0"/>
              </a:rPr>
              <a:t>=(x0,y0,x1,y1) </a:t>
            </a:r>
            <a:endParaRPr lang="en-US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xmlns="" id="{A68FF25F-92EB-AE4D-B49A-9D535DFDCC05}"/>
              </a:ext>
            </a:extLst>
          </p:cNvPr>
          <p:cNvCxnSpPr/>
          <p:nvPr/>
        </p:nvCxnSpPr>
        <p:spPr>
          <a:xfrm flipV="1">
            <a:off x="1086939" y="4496545"/>
            <a:ext cx="0" cy="377787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407824" y="4872496"/>
            <a:ext cx="10214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>
                <a:solidFill>
                  <a:srgbClr val="000000"/>
                </a:solidFill>
                <a:latin typeface="Menlo" charset="0"/>
              </a:rPr>
              <a:t>pos</a:t>
            </a:r>
            <a:r>
              <a:rPr lang="en-US" dirty="0" smtClean="0">
                <a:solidFill>
                  <a:srgbClr val="000000"/>
                </a:solidFill>
                <a:latin typeface="Menlo" charset="0"/>
              </a:rPr>
              <a:t>[0]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2045783" y="4872496"/>
            <a:ext cx="10214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>
                <a:solidFill>
                  <a:srgbClr val="000000"/>
                </a:solidFill>
                <a:latin typeface="Menlo" charset="0"/>
              </a:rPr>
              <a:t>pos</a:t>
            </a:r>
            <a:r>
              <a:rPr lang="en-US" dirty="0" smtClean="0">
                <a:solidFill>
                  <a:srgbClr val="000000"/>
                </a:solidFill>
                <a:latin typeface="Menlo" charset="0"/>
              </a:rPr>
              <a:t>[3]</a:t>
            </a:r>
            <a:endParaRPr lang="en-US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xmlns="" id="{A68FF25F-92EB-AE4D-B49A-9D535DFDCC05}"/>
              </a:ext>
            </a:extLst>
          </p:cNvPr>
          <p:cNvCxnSpPr/>
          <p:nvPr/>
        </p:nvCxnSpPr>
        <p:spPr>
          <a:xfrm flipV="1">
            <a:off x="2375807" y="4475113"/>
            <a:ext cx="0" cy="377787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1348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bouncing ball</a:t>
            </a:r>
            <a:endParaRPr lang="en-US" dirty="0"/>
          </a:p>
        </p:txBody>
      </p:sp>
      <p:grpSp>
        <p:nvGrpSpPr>
          <p:cNvPr id="17" name="Group 16"/>
          <p:cNvGrpSpPr/>
          <p:nvPr/>
        </p:nvGrpSpPr>
        <p:grpSpPr>
          <a:xfrm>
            <a:off x="2401917" y="3102023"/>
            <a:ext cx="8331200" cy="3530600"/>
            <a:chOff x="3107311" y="3896595"/>
            <a:chExt cx="8331200" cy="353060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07311" y="3896595"/>
              <a:ext cx="8331200" cy="3530600"/>
            </a:xfrm>
            <a:prstGeom prst="rect">
              <a:avLst/>
            </a:prstGeom>
          </p:spPr>
        </p:pic>
        <p:grpSp>
          <p:nvGrpSpPr>
            <p:cNvPr id="16" name="Group 15"/>
            <p:cNvGrpSpPr/>
            <p:nvPr/>
          </p:nvGrpSpPr>
          <p:grpSpPr>
            <a:xfrm>
              <a:off x="8093696" y="5647210"/>
              <a:ext cx="1089492" cy="483402"/>
              <a:chOff x="8590085" y="4863439"/>
              <a:chExt cx="1089492" cy="483402"/>
            </a:xfrm>
          </p:grpSpPr>
          <p:sp>
            <p:nvSpPr>
              <p:cNvPr id="6" name="Oval 5"/>
              <p:cNvSpPr/>
              <p:nvPr/>
            </p:nvSpPr>
            <p:spPr>
              <a:xfrm>
                <a:off x="8991537" y="5014332"/>
                <a:ext cx="332508" cy="332509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/>
              <p:cNvSpPr/>
              <p:nvPr/>
            </p:nvSpPr>
            <p:spPr>
              <a:xfrm>
                <a:off x="8991537" y="5014332"/>
                <a:ext cx="332508" cy="332509"/>
              </a:xfrm>
              <a:prstGeom prst="rect">
                <a:avLst/>
              </a:prstGeom>
              <a:solidFill>
                <a:schemeClr val="accent1">
                  <a:alpha val="16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xmlns="" id="{A68FF25F-92EB-AE4D-B49A-9D535DFDCC05}"/>
                  </a:ext>
                </a:extLst>
              </p:cNvPr>
              <p:cNvCxnSpPr/>
              <p:nvPr/>
            </p:nvCxnSpPr>
            <p:spPr>
              <a:xfrm>
                <a:off x="9153302" y="5180586"/>
                <a:ext cx="526275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xmlns="" id="{A68FF25F-92EB-AE4D-B49A-9D535DFDCC05}"/>
                  </a:ext>
                </a:extLst>
              </p:cNvPr>
              <p:cNvCxnSpPr/>
              <p:nvPr/>
            </p:nvCxnSpPr>
            <p:spPr>
              <a:xfrm>
                <a:off x="8590085" y="4863439"/>
                <a:ext cx="567706" cy="321279"/>
              </a:xfrm>
              <a:prstGeom prst="straightConnector1">
                <a:avLst/>
              </a:prstGeom>
              <a:ln w="635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5" name="Rectangle 14"/>
          <p:cNvSpPr/>
          <p:nvPr/>
        </p:nvSpPr>
        <p:spPr>
          <a:xfrm>
            <a:off x="0" y="2281876"/>
            <a:ext cx="95097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  <a:latin typeface="Menlo-Regular" charset="0"/>
              </a:rPr>
              <a:t>self.shape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= </a:t>
            </a:r>
            <a:r>
              <a:rPr lang="en-US" dirty="0" err="1">
                <a:solidFill>
                  <a:srgbClr val="000000"/>
                </a:solidFill>
                <a:latin typeface="Menlo-Regular" charset="0"/>
              </a:rPr>
              <a:t>canvas.create_oval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en-US" dirty="0">
                <a:solidFill>
                  <a:srgbClr val="1C00CF"/>
                </a:solidFill>
                <a:latin typeface="Menlo-Regular" charset="0"/>
              </a:rPr>
              <a:t>0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, </a:t>
            </a:r>
            <a:r>
              <a:rPr lang="en-US" dirty="0">
                <a:solidFill>
                  <a:srgbClr val="1C00CF"/>
                </a:solidFill>
                <a:latin typeface="Menlo-Regular" charset="0"/>
              </a:rPr>
              <a:t>0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, SIZE, SIZE, fill</a:t>
            </a:r>
            <a:r>
              <a:rPr lang="en-US" dirty="0" smtClean="0">
                <a:solidFill>
                  <a:srgbClr val="000000"/>
                </a:solidFill>
                <a:latin typeface="Menlo-Regular" charset="0"/>
              </a:rPr>
              <a:t>=“orange”)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7016605" y="4525068"/>
            <a:ext cx="332508" cy="332509"/>
          </a:xfrm>
          <a:prstGeom prst="rect">
            <a:avLst/>
          </a:prstGeom>
          <a:solidFill>
            <a:schemeClr val="accent1">
              <a:alpha val="1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7016605" y="4534814"/>
            <a:ext cx="332508" cy="332509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xmlns="" id="{A68FF25F-92EB-AE4D-B49A-9D535DFDCC05}"/>
              </a:ext>
            </a:extLst>
          </p:cNvPr>
          <p:cNvCxnSpPr/>
          <p:nvPr/>
        </p:nvCxnSpPr>
        <p:spPr>
          <a:xfrm>
            <a:off x="7951519" y="5188450"/>
            <a:ext cx="0" cy="4677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8323129" y="4800453"/>
            <a:ext cx="10214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>
                <a:solidFill>
                  <a:srgbClr val="000000"/>
                </a:solidFill>
                <a:latin typeface="Menlo-Regular" charset="0"/>
              </a:rPr>
              <a:t>speedx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6943149" y="5423917"/>
            <a:ext cx="10214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>
                <a:solidFill>
                  <a:srgbClr val="000000"/>
                </a:solidFill>
                <a:latin typeface="Menlo-Regular" charset="0"/>
              </a:rPr>
              <a:t>speedy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0" y="3966261"/>
            <a:ext cx="28344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Menlo" charset="0"/>
              </a:rPr>
              <a:t>if</a:t>
            </a:r>
            <a:r>
              <a:rPr lang="en-US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Menlo" charset="0"/>
              </a:rPr>
              <a:t>pos</a:t>
            </a:r>
            <a:r>
              <a:rPr lang="en-US" dirty="0">
                <a:solidFill>
                  <a:srgbClr val="000000"/>
                </a:solidFill>
                <a:latin typeface="Menlo" charset="0"/>
              </a:rPr>
              <a:t>[</a:t>
            </a:r>
            <a:r>
              <a:rPr lang="en-US" dirty="0">
                <a:solidFill>
                  <a:srgbClr val="09885A"/>
                </a:solidFill>
                <a:latin typeface="Menlo" charset="0"/>
              </a:rPr>
              <a:t>2</a:t>
            </a:r>
            <a:r>
              <a:rPr lang="en-US" dirty="0">
                <a:solidFill>
                  <a:srgbClr val="000000"/>
                </a:solidFill>
                <a:latin typeface="Menlo" charset="0"/>
              </a:rPr>
              <a:t>] &gt;= </a:t>
            </a:r>
            <a:r>
              <a:rPr lang="en-US" dirty="0" smtClean="0">
                <a:solidFill>
                  <a:srgbClr val="000000"/>
                </a:solidFill>
                <a:latin typeface="Menlo" charset="0"/>
              </a:rPr>
              <a:t>width:</a:t>
            </a:r>
            <a:endParaRPr lang="en-US" b="0" i="0" u="none" strike="noStrike" dirty="0">
              <a:solidFill>
                <a:srgbClr val="000000"/>
              </a:solidFill>
              <a:effectLst/>
              <a:latin typeface="Menlo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300128" y="4424443"/>
            <a:ext cx="39501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0000FF"/>
                </a:solidFill>
                <a:latin typeface="Menlo" charset="0"/>
              </a:rPr>
              <a:t>self</a:t>
            </a:r>
            <a:r>
              <a:rPr lang="en-US" dirty="0" err="1">
                <a:solidFill>
                  <a:srgbClr val="000000"/>
                </a:solidFill>
                <a:latin typeface="Menlo" charset="0"/>
              </a:rPr>
              <a:t>.speedx</a:t>
            </a:r>
            <a:r>
              <a:rPr lang="en-US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Menlo" charset="0"/>
              </a:rPr>
              <a:t>= </a:t>
            </a:r>
            <a:r>
              <a:rPr lang="en-US" dirty="0" smtClean="0">
                <a:solidFill>
                  <a:srgbClr val="09885A"/>
                </a:solidFill>
                <a:latin typeface="Menlo" charset="0"/>
              </a:rPr>
              <a:t>-</a:t>
            </a:r>
            <a:r>
              <a:rPr lang="en-US" dirty="0">
                <a:solidFill>
                  <a:srgbClr val="0000FF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latin typeface="Menlo" charset="0"/>
              </a:rPr>
              <a:t>self</a:t>
            </a:r>
            <a:r>
              <a:rPr lang="en-US" dirty="0" err="1">
                <a:solidFill>
                  <a:srgbClr val="000000"/>
                </a:solidFill>
                <a:latin typeface="Menlo" charset="0"/>
              </a:rPr>
              <a:t>.speedx</a:t>
            </a:r>
            <a:endParaRPr lang="en-US" b="0" i="0" u="none" strike="noStrike" dirty="0">
              <a:solidFill>
                <a:srgbClr val="000000"/>
              </a:solidFill>
              <a:effectLst/>
              <a:latin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02298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bouncing ball</a:t>
            </a:r>
            <a:endParaRPr lang="en-US" dirty="0"/>
          </a:p>
        </p:txBody>
      </p:sp>
      <p:grpSp>
        <p:nvGrpSpPr>
          <p:cNvPr id="17" name="Group 16"/>
          <p:cNvGrpSpPr/>
          <p:nvPr/>
        </p:nvGrpSpPr>
        <p:grpSpPr>
          <a:xfrm>
            <a:off x="2401917" y="3102023"/>
            <a:ext cx="8331200" cy="3530600"/>
            <a:chOff x="3107311" y="3896595"/>
            <a:chExt cx="8331200" cy="353060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07311" y="3896595"/>
              <a:ext cx="8331200" cy="3530600"/>
            </a:xfrm>
            <a:prstGeom prst="rect">
              <a:avLst/>
            </a:prstGeom>
          </p:spPr>
        </p:pic>
        <p:grpSp>
          <p:nvGrpSpPr>
            <p:cNvPr id="16" name="Group 15"/>
            <p:cNvGrpSpPr/>
            <p:nvPr/>
          </p:nvGrpSpPr>
          <p:grpSpPr>
            <a:xfrm>
              <a:off x="4885508" y="5595025"/>
              <a:ext cx="1179230" cy="483193"/>
              <a:chOff x="5381897" y="4811254"/>
              <a:chExt cx="1179230" cy="483193"/>
            </a:xfrm>
          </p:grpSpPr>
          <p:sp>
            <p:nvSpPr>
              <p:cNvPr id="6" name="Oval 5"/>
              <p:cNvSpPr/>
              <p:nvPr/>
            </p:nvSpPr>
            <p:spPr>
              <a:xfrm>
                <a:off x="5671986" y="4961938"/>
                <a:ext cx="332508" cy="332509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/>
              <p:cNvSpPr/>
              <p:nvPr/>
            </p:nvSpPr>
            <p:spPr>
              <a:xfrm>
                <a:off x="5662684" y="4958173"/>
                <a:ext cx="332508" cy="332509"/>
              </a:xfrm>
              <a:prstGeom prst="rect">
                <a:avLst/>
              </a:prstGeom>
              <a:solidFill>
                <a:schemeClr val="accent1">
                  <a:alpha val="16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xmlns="" id="{A68FF25F-92EB-AE4D-B49A-9D535DFDCC05}"/>
                  </a:ext>
                </a:extLst>
              </p:cNvPr>
              <p:cNvCxnSpPr/>
              <p:nvPr/>
            </p:nvCxnSpPr>
            <p:spPr>
              <a:xfrm flipH="1">
                <a:off x="5381897" y="5172599"/>
                <a:ext cx="456343" cy="310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xmlns="" id="{A68FF25F-92EB-AE4D-B49A-9D535DFDCC05}"/>
                  </a:ext>
                </a:extLst>
              </p:cNvPr>
              <p:cNvCxnSpPr/>
              <p:nvPr/>
            </p:nvCxnSpPr>
            <p:spPr>
              <a:xfrm flipH="1">
                <a:off x="5956663" y="4811254"/>
                <a:ext cx="604464" cy="203078"/>
              </a:xfrm>
              <a:prstGeom prst="straightConnector1">
                <a:avLst/>
              </a:prstGeom>
              <a:ln w="635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5" name="Rectangle 14"/>
          <p:cNvSpPr/>
          <p:nvPr/>
        </p:nvSpPr>
        <p:spPr>
          <a:xfrm>
            <a:off x="0" y="2281876"/>
            <a:ext cx="95097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  <a:latin typeface="Menlo-Regular" charset="0"/>
              </a:rPr>
              <a:t>self.shape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= </a:t>
            </a:r>
            <a:r>
              <a:rPr lang="en-US" dirty="0" err="1">
                <a:solidFill>
                  <a:srgbClr val="000000"/>
                </a:solidFill>
                <a:latin typeface="Menlo-Regular" charset="0"/>
              </a:rPr>
              <a:t>canvas.create_oval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en-US" dirty="0">
                <a:solidFill>
                  <a:srgbClr val="1C00CF"/>
                </a:solidFill>
                <a:latin typeface="Menlo-Regular" charset="0"/>
              </a:rPr>
              <a:t>0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, </a:t>
            </a:r>
            <a:r>
              <a:rPr lang="en-US" dirty="0">
                <a:solidFill>
                  <a:srgbClr val="1C00CF"/>
                </a:solidFill>
                <a:latin typeface="Menlo-Regular" charset="0"/>
              </a:rPr>
              <a:t>0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, SIZE, SIZE, fill</a:t>
            </a:r>
            <a:r>
              <a:rPr lang="en-US" dirty="0" smtClean="0">
                <a:solidFill>
                  <a:srgbClr val="000000"/>
                </a:solidFill>
                <a:latin typeface="Menlo-Regular" charset="0"/>
              </a:rPr>
              <a:t>=“orange”)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5205953" y="4552705"/>
            <a:ext cx="332508" cy="332509"/>
          </a:xfrm>
          <a:prstGeom prst="rect">
            <a:avLst/>
          </a:prstGeom>
          <a:solidFill>
            <a:schemeClr val="accent1">
              <a:alpha val="1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5205953" y="4552706"/>
            <a:ext cx="332508" cy="332509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xmlns="" id="{A68FF25F-92EB-AE4D-B49A-9D535DFDCC05}"/>
              </a:ext>
            </a:extLst>
          </p:cNvPr>
          <p:cNvCxnSpPr/>
          <p:nvPr/>
        </p:nvCxnSpPr>
        <p:spPr>
          <a:xfrm>
            <a:off x="4620490" y="5164904"/>
            <a:ext cx="0" cy="4677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3293219" y="4818865"/>
            <a:ext cx="10214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>
                <a:solidFill>
                  <a:srgbClr val="000000"/>
                </a:solidFill>
                <a:latin typeface="Menlo-Regular" charset="0"/>
              </a:rPr>
              <a:t>speedx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4695236" y="5345012"/>
            <a:ext cx="10214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>
                <a:solidFill>
                  <a:srgbClr val="000000"/>
                </a:solidFill>
                <a:latin typeface="Menlo-Regular" charset="0"/>
              </a:rPr>
              <a:t>speedy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0" y="3966261"/>
            <a:ext cx="22765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Menlo" charset="0"/>
              </a:rPr>
              <a:t>if</a:t>
            </a:r>
            <a:r>
              <a:rPr lang="en-US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Menlo" charset="0"/>
              </a:rPr>
              <a:t>pos</a:t>
            </a:r>
            <a:r>
              <a:rPr lang="en-US" dirty="0" smtClean="0">
                <a:solidFill>
                  <a:srgbClr val="000000"/>
                </a:solidFill>
                <a:latin typeface="Menlo" charset="0"/>
              </a:rPr>
              <a:t>[</a:t>
            </a:r>
            <a:r>
              <a:rPr lang="en-US" dirty="0" smtClean="0">
                <a:solidFill>
                  <a:srgbClr val="09885A"/>
                </a:solidFill>
                <a:latin typeface="Menlo" charset="0"/>
              </a:rPr>
              <a:t>0</a:t>
            </a:r>
            <a:r>
              <a:rPr lang="en-US" dirty="0" smtClean="0">
                <a:solidFill>
                  <a:srgbClr val="000000"/>
                </a:solidFill>
                <a:latin typeface="Menlo" charset="0"/>
              </a:rPr>
              <a:t>] &lt;= 0:</a:t>
            </a:r>
            <a:endParaRPr lang="en-US" b="0" i="0" u="none" strike="noStrike" dirty="0">
              <a:solidFill>
                <a:srgbClr val="000000"/>
              </a:solidFill>
              <a:effectLst/>
              <a:latin typeface="Menlo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300128" y="4424443"/>
            <a:ext cx="39501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0000FF"/>
                </a:solidFill>
                <a:latin typeface="Menlo" charset="0"/>
              </a:rPr>
              <a:t>self</a:t>
            </a:r>
            <a:r>
              <a:rPr lang="en-US" dirty="0" err="1">
                <a:solidFill>
                  <a:srgbClr val="000000"/>
                </a:solidFill>
                <a:latin typeface="Menlo" charset="0"/>
              </a:rPr>
              <a:t>.speedx</a:t>
            </a:r>
            <a:r>
              <a:rPr lang="en-US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Menlo" charset="0"/>
              </a:rPr>
              <a:t>= </a:t>
            </a:r>
            <a:r>
              <a:rPr lang="en-US" dirty="0" smtClean="0">
                <a:solidFill>
                  <a:srgbClr val="09885A"/>
                </a:solidFill>
                <a:latin typeface="Menlo" charset="0"/>
              </a:rPr>
              <a:t>-</a:t>
            </a:r>
            <a:r>
              <a:rPr lang="en-US" dirty="0">
                <a:solidFill>
                  <a:srgbClr val="0000FF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latin typeface="Menlo" charset="0"/>
              </a:rPr>
              <a:t>self</a:t>
            </a:r>
            <a:r>
              <a:rPr lang="en-US" dirty="0" err="1">
                <a:solidFill>
                  <a:srgbClr val="000000"/>
                </a:solidFill>
                <a:latin typeface="Menlo" charset="0"/>
              </a:rPr>
              <a:t>.speedx</a:t>
            </a:r>
            <a:endParaRPr lang="en-US" b="0" i="0" u="none" strike="noStrike" dirty="0">
              <a:solidFill>
                <a:srgbClr val="000000"/>
              </a:solidFill>
              <a:effectLst/>
              <a:latin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420165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9ECD33"/>
      </a:accent1>
      <a:accent2>
        <a:srgbClr val="E19933"/>
      </a:accent2>
      <a:accent3>
        <a:srgbClr val="DC5D3D"/>
      </a:accent3>
      <a:accent4>
        <a:srgbClr val="A967CB"/>
      </a:accent4>
      <a:accent5>
        <a:srgbClr val="5EA5DD"/>
      </a:accent5>
      <a:accent6>
        <a:srgbClr val="44BEA9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98D1675B-7325-48AD-994B-0DEF3379A98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2337</TotalTime>
  <Words>345</Words>
  <Application>Microsoft Macintosh PowerPoint</Application>
  <PresentationFormat>Widescreen</PresentationFormat>
  <Paragraphs>119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4" baseType="lpstr">
      <vt:lpstr>Calibri</vt:lpstr>
      <vt:lpstr>Century Gothic</vt:lpstr>
      <vt:lpstr>Courier</vt:lpstr>
      <vt:lpstr>Mangal</vt:lpstr>
      <vt:lpstr>Menlo</vt:lpstr>
      <vt:lpstr>Menlo-Bold</vt:lpstr>
      <vt:lpstr>Menlo-Regular</vt:lpstr>
      <vt:lpstr>Roboto</vt:lpstr>
      <vt:lpstr>Wingdings 2</vt:lpstr>
      <vt:lpstr>Quotable</vt:lpstr>
      <vt:lpstr>Review: function</vt:lpstr>
      <vt:lpstr>Review: object</vt:lpstr>
      <vt:lpstr>Review: object</vt:lpstr>
      <vt:lpstr>Animation and game design with functions and objects: tkinter</vt:lpstr>
      <vt:lpstr>Project: bouncing ball</vt:lpstr>
      <vt:lpstr>tkinter</vt:lpstr>
      <vt:lpstr>bouncing ball</vt:lpstr>
      <vt:lpstr>bouncing ball</vt:lpstr>
      <vt:lpstr>bouncing ball</vt:lpstr>
      <vt:lpstr>bouncing ball</vt:lpstr>
      <vt:lpstr>bouncing ball</vt:lpstr>
      <vt:lpstr>Run our code on repl.it</vt:lpstr>
      <vt:lpstr>Create Game window </vt:lpstr>
      <vt:lpstr>Shape Animation 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Game Design with python.turtle and pygame</dc:title>
  <dc:creator>Microsoft Office User</dc:creator>
  <cp:lastModifiedBy>Office</cp:lastModifiedBy>
  <cp:revision>109</cp:revision>
  <dcterms:created xsi:type="dcterms:W3CDTF">2020-05-15T20:12:13Z</dcterms:created>
  <dcterms:modified xsi:type="dcterms:W3CDTF">2020-07-14T16:53:49Z</dcterms:modified>
</cp:coreProperties>
</file>